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Lst>
  <p:notesMasterIdLst>
    <p:notesMasterId r:id="rId23"/>
  </p:notesMasterIdLst>
  <p:handoutMasterIdLst>
    <p:handoutMasterId r:id="rId24"/>
  </p:handoutMasterIdLst>
  <p:sldIdLst>
    <p:sldId id="256" r:id="rId5"/>
    <p:sldId id="258" r:id="rId6"/>
    <p:sldId id="260" r:id="rId7"/>
    <p:sldId id="259" r:id="rId8"/>
    <p:sldId id="261" r:id="rId9"/>
    <p:sldId id="278" r:id="rId10"/>
    <p:sldId id="262" r:id="rId11"/>
    <p:sldId id="263" r:id="rId12"/>
    <p:sldId id="264" r:id="rId13"/>
    <p:sldId id="269" r:id="rId14"/>
    <p:sldId id="270" r:id="rId15"/>
    <p:sldId id="272" r:id="rId16"/>
    <p:sldId id="271" r:id="rId17"/>
    <p:sldId id="273" r:id="rId18"/>
    <p:sldId id="276" r:id="rId19"/>
    <p:sldId id="277" r:id="rId20"/>
    <p:sldId id="275" r:id="rId21"/>
    <p:sldId id="274" r:id="rId22"/>
  </p:sldIdLst>
  <p:sldSz cx="9144000" cy="51482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50" userDrawn="1">
          <p15:clr>
            <a:srgbClr val="A4A3A4"/>
          </p15:clr>
        </p15:guide>
        <p15:guide id="2" pos="567" userDrawn="1">
          <p15:clr>
            <a:srgbClr val="A4A3A4"/>
          </p15:clr>
        </p15:guide>
        <p15:guide id="3" orient="horz" pos="1145"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OULLET Pauline" initials="CP" lastIdx="13" clrIdx="0">
    <p:extLst>
      <p:ext uri="{19B8F6BF-5375-455C-9EA6-DF929625EA0E}">
        <p15:presenceInfo xmlns:p15="http://schemas.microsoft.com/office/powerpoint/2012/main" userId="S::pauline.coullet@onisep.fr::13941e87-7d40-4ffc-bb62-a972f3f6de59" providerId="AD"/>
      </p:ext>
    </p:extLst>
  </p:cmAuthor>
  <p:cmAuthor id="2" name="REMOUSSIN Mathilde" initials="MR" lastIdx="13" clrIdx="1">
    <p:extLst>
      <p:ext uri="{19B8F6BF-5375-455C-9EA6-DF929625EA0E}">
        <p15:presenceInfo xmlns:p15="http://schemas.microsoft.com/office/powerpoint/2012/main" userId="S::mathilde.remoussin@onisep.fr::9cb44459-6ad6-485d-93e2-b0137434b72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1"/>
    <a:srgbClr val="FFD500"/>
    <a:srgbClr val="135473"/>
    <a:srgbClr val="E3000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88" autoAdjust="0"/>
    <p:restoredTop sz="94660"/>
  </p:normalViewPr>
  <p:slideViewPr>
    <p:cSldViewPr snapToGrid="0" showGuides="1">
      <p:cViewPr varScale="1">
        <p:scale>
          <a:sx n="109" d="100"/>
          <a:sy n="109" d="100"/>
        </p:scale>
        <p:origin x="859" y="82"/>
      </p:cViewPr>
      <p:guideLst>
        <p:guide orient="horz" pos="850"/>
        <p:guide pos="567"/>
        <p:guide orient="horz" pos="1145"/>
      </p:guideLst>
    </p:cSldViewPr>
  </p:slideViewPr>
  <p:notesTextViewPr>
    <p:cViewPr>
      <p:scale>
        <a:sx n="3" d="2"/>
        <a:sy n="3" d="2"/>
      </p:scale>
      <p:origin x="0" y="0"/>
    </p:cViewPr>
  </p:notesTextViewPr>
  <p:notesViewPr>
    <p:cSldViewPr snapToGrid="0" showGuides="1">
      <p:cViewPr varScale="1">
        <p:scale>
          <a:sx n="92" d="100"/>
          <a:sy n="92" d="100"/>
        </p:scale>
        <p:origin x="2712" y="8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1FE6FBA1-ECF6-4513-929C-71032EC0135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4C5900C-42DF-414C-ABAC-3DA2C68BCF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BD27615-B93B-4550-AAD4-FE3DF409600C}" type="datetimeFigureOut">
              <a:rPr lang="fr-FR" smtClean="0"/>
              <a:t>27/11/2024</a:t>
            </a:fld>
            <a:endParaRPr lang="fr-FR"/>
          </a:p>
        </p:txBody>
      </p:sp>
      <p:sp>
        <p:nvSpPr>
          <p:cNvPr id="4" name="Espace réservé du pied de page 3">
            <a:extLst>
              <a:ext uri="{FF2B5EF4-FFF2-40B4-BE49-F238E27FC236}">
                <a16:creationId xmlns:a16="http://schemas.microsoft.com/office/drawing/2014/main" id="{03D35EF0-5966-466F-A555-0E6CA59EA9C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E99CB75-F7C0-4AB7-B696-880CC9DFDB1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57480D7-A647-430E-83A7-F74B5FB3D3D9}" type="slidenum">
              <a:rPr lang="fr-FR" smtClean="0"/>
              <a:t>‹N°›</a:t>
            </a:fld>
            <a:endParaRPr lang="fr-FR"/>
          </a:p>
        </p:txBody>
      </p:sp>
    </p:spTree>
    <p:extLst>
      <p:ext uri="{BB962C8B-B14F-4D97-AF65-F5344CB8AC3E}">
        <p14:creationId xmlns:p14="http://schemas.microsoft.com/office/powerpoint/2010/main" val="231678121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489100-C05A-436C-855A-CE7C50A355CA}" type="datetimeFigureOut">
              <a:rPr lang="fr-FR" smtClean="0"/>
              <a:t>27/11/2024</a:t>
            </a:fld>
            <a:endParaRPr lang="fr-FR"/>
          </a:p>
        </p:txBody>
      </p:sp>
      <p:sp>
        <p:nvSpPr>
          <p:cNvPr id="4" name="Espace réservé de l'image des diapositives 3"/>
          <p:cNvSpPr>
            <a:spLocks noGrp="1" noRot="1" noChangeAspect="1"/>
          </p:cNvSpPr>
          <p:nvPr>
            <p:ph type="sldImg" idx="2"/>
          </p:nvPr>
        </p:nvSpPr>
        <p:spPr>
          <a:xfrm>
            <a:off x="688975" y="1143000"/>
            <a:ext cx="548005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F9E440-0722-426A-BB98-223673069B9A}" type="slidenum">
              <a:rPr lang="fr-FR" smtClean="0"/>
              <a:t>‹N°›</a:t>
            </a:fld>
            <a:endParaRPr lang="fr-FR"/>
          </a:p>
        </p:txBody>
      </p:sp>
    </p:spTree>
    <p:extLst>
      <p:ext uri="{BB962C8B-B14F-4D97-AF65-F5344CB8AC3E}">
        <p14:creationId xmlns:p14="http://schemas.microsoft.com/office/powerpoint/2010/main" val="2493827669"/>
      </p:ext>
    </p:extLst>
  </p:cSld>
  <p:clrMap bg1="lt1" tx1="dk1" bg2="lt2" tx2="dk2" accent1="accent1" accent2="accent2" accent3="accent3" accent4="accent4" accent5="accent5" accent6="accent6" hlink="hlink" folHlink="folHlink"/>
  <p:hf sldNum="0" hdr="0" ftr="0" dt="0"/>
  <p:notesStyle>
    <a:lvl1pPr marL="0" algn="l" defTabSz="651419" rtl="0" eaLnBrk="1" latinLnBrk="0" hangingPunct="1">
      <a:defRPr sz="855" kern="1200">
        <a:solidFill>
          <a:schemeClr val="tx1"/>
        </a:solidFill>
        <a:latin typeface="+mn-lt"/>
        <a:ea typeface="+mn-ea"/>
        <a:cs typeface="+mn-cs"/>
      </a:defRPr>
    </a:lvl1pPr>
    <a:lvl2pPr marL="325709" algn="l" defTabSz="651419" rtl="0" eaLnBrk="1" latinLnBrk="0" hangingPunct="1">
      <a:defRPr sz="855" kern="1200">
        <a:solidFill>
          <a:schemeClr val="tx1"/>
        </a:solidFill>
        <a:latin typeface="+mn-lt"/>
        <a:ea typeface="+mn-ea"/>
        <a:cs typeface="+mn-cs"/>
      </a:defRPr>
    </a:lvl2pPr>
    <a:lvl3pPr marL="651419" algn="l" defTabSz="651419" rtl="0" eaLnBrk="1" latinLnBrk="0" hangingPunct="1">
      <a:defRPr sz="855" kern="1200">
        <a:solidFill>
          <a:schemeClr val="tx1"/>
        </a:solidFill>
        <a:latin typeface="+mn-lt"/>
        <a:ea typeface="+mn-ea"/>
        <a:cs typeface="+mn-cs"/>
      </a:defRPr>
    </a:lvl3pPr>
    <a:lvl4pPr marL="977128" algn="l" defTabSz="651419" rtl="0" eaLnBrk="1" latinLnBrk="0" hangingPunct="1">
      <a:defRPr sz="855" kern="1200">
        <a:solidFill>
          <a:schemeClr val="tx1"/>
        </a:solidFill>
        <a:latin typeface="+mn-lt"/>
        <a:ea typeface="+mn-ea"/>
        <a:cs typeface="+mn-cs"/>
      </a:defRPr>
    </a:lvl4pPr>
    <a:lvl5pPr marL="1302837" algn="l" defTabSz="651419" rtl="0" eaLnBrk="1" latinLnBrk="0" hangingPunct="1">
      <a:defRPr sz="855" kern="1200">
        <a:solidFill>
          <a:schemeClr val="tx1"/>
        </a:solidFill>
        <a:latin typeface="+mn-lt"/>
        <a:ea typeface="+mn-ea"/>
        <a:cs typeface="+mn-cs"/>
      </a:defRPr>
    </a:lvl5pPr>
    <a:lvl6pPr marL="1628546" algn="l" defTabSz="651419" rtl="0" eaLnBrk="1" latinLnBrk="0" hangingPunct="1">
      <a:defRPr sz="855" kern="1200">
        <a:solidFill>
          <a:schemeClr val="tx1"/>
        </a:solidFill>
        <a:latin typeface="+mn-lt"/>
        <a:ea typeface="+mn-ea"/>
        <a:cs typeface="+mn-cs"/>
      </a:defRPr>
    </a:lvl6pPr>
    <a:lvl7pPr marL="1954256" algn="l" defTabSz="651419" rtl="0" eaLnBrk="1" latinLnBrk="0" hangingPunct="1">
      <a:defRPr sz="855" kern="1200">
        <a:solidFill>
          <a:schemeClr val="tx1"/>
        </a:solidFill>
        <a:latin typeface="+mn-lt"/>
        <a:ea typeface="+mn-ea"/>
        <a:cs typeface="+mn-cs"/>
      </a:defRPr>
    </a:lvl7pPr>
    <a:lvl8pPr marL="2279965" algn="l" defTabSz="651419" rtl="0" eaLnBrk="1" latinLnBrk="0" hangingPunct="1">
      <a:defRPr sz="855" kern="1200">
        <a:solidFill>
          <a:schemeClr val="tx1"/>
        </a:solidFill>
        <a:latin typeface="+mn-lt"/>
        <a:ea typeface="+mn-ea"/>
        <a:cs typeface="+mn-cs"/>
      </a:defRPr>
    </a:lvl8pPr>
    <a:lvl9pPr marL="2605674" algn="l" defTabSz="651419" rtl="0" eaLnBrk="1" latinLnBrk="0" hangingPunct="1">
      <a:defRPr sz="855"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1D2295-04FA-41E2-86B8-0B0580823500}"/>
              </a:ext>
            </a:extLst>
          </p:cNvPr>
          <p:cNvSpPr/>
          <p:nvPr userDrawn="1"/>
        </p:nvSpPr>
        <p:spPr>
          <a:xfrm>
            <a:off x="1627799" y="0"/>
            <a:ext cx="7509163" cy="5148263"/>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1"/>
          <p:cNvSpPr>
            <a:spLocks noGrp="1"/>
          </p:cNvSpPr>
          <p:nvPr>
            <p:ph type="ctrTitle" hasCustomPrompt="1"/>
          </p:nvPr>
        </p:nvSpPr>
        <p:spPr>
          <a:xfrm>
            <a:off x="1920970" y="3015108"/>
            <a:ext cx="6858000" cy="497396"/>
          </a:xfrm>
          <a:prstGeom prst="rect">
            <a:avLst/>
          </a:prstGeom>
        </p:spPr>
        <p:txBody>
          <a:bodyPr lIns="36000" tIns="36000" rIns="36000" bIns="36000" anchor="ctr" anchorCtr="0">
            <a:noAutofit/>
          </a:bodyPr>
          <a:lstStyle>
            <a:lvl1pPr algn="l">
              <a:defRPr sz="3380" b="1">
                <a:latin typeface="Arial" panose="020B0604020202020204" pitchFamily="34" charset="0"/>
                <a:cs typeface="Arial" panose="020B0604020202020204" pitchFamily="34" charset="0"/>
              </a:defRPr>
            </a:lvl1pPr>
          </a:lstStyle>
          <a:p>
            <a:r>
              <a:rPr lang="fr-FR" dirty="0"/>
              <a:t>Très grand super titre</a:t>
            </a:r>
            <a:endParaRPr lang="en-US" dirty="0"/>
          </a:p>
        </p:txBody>
      </p:sp>
      <p:sp>
        <p:nvSpPr>
          <p:cNvPr id="3" name="Subtitle 2"/>
          <p:cNvSpPr>
            <a:spLocks noGrp="1"/>
          </p:cNvSpPr>
          <p:nvPr>
            <p:ph type="subTitle" idx="1" hasCustomPrompt="1"/>
          </p:nvPr>
        </p:nvSpPr>
        <p:spPr>
          <a:xfrm>
            <a:off x="1920970" y="3569833"/>
            <a:ext cx="6858000" cy="317769"/>
          </a:xfrm>
          <a:prstGeom prst="rect">
            <a:avLst/>
          </a:prstGeom>
        </p:spPr>
        <p:txBody>
          <a:bodyPr lIns="36000" tIns="36000" rIns="36000" bIns="36000" anchor="ctr" anchorCtr="0">
            <a:noAutofit/>
          </a:bodyPr>
          <a:lstStyle>
            <a:lvl1pPr marL="0" indent="0" algn="l">
              <a:buNone/>
              <a:defRPr sz="1950" b="1">
                <a:solidFill>
                  <a:schemeClr val="tx1"/>
                </a:solidFill>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dirty="0"/>
              <a:t>SOUS TITRE GÉNÉRAL 2022</a:t>
            </a:r>
            <a:endParaRPr lang="en-US" dirty="0"/>
          </a:p>
        </p:txBody>
      </p:sp>
      <p:pic>
        <p:nvPicPr>
          <p:cNvPr id="11" name="Image 10">
            <a:extLst>
              <a:ext uri="{FF2B5EF4-FFF2-40B4-BE49-F238E27FC236}">
                <a16:creationId xmlns:a16="http://schemas.microsoft.com/office/drawing/2014/main" id="{8DF48EF9-E623-485F-B83E-AEAF03F8A51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0551" y="372090"/>
            <a:ext cx="993734" cy="871804"/>
          </a:xfrm>
          <a:prstGeom prst="rect">
            <a:avLst/>
          </a:prstGeom>
        </p:spPr>
      </p:pic>
      <p:pic>
        <p:nvPicPr>
          <p:cNvPr id="13" name="Image 12">
            <a:extLst>
              <a:ext uri="{FF2B5EF4-FFF2-40B4-BE49-F238E27FC236}">
                <a16:creationId xmlns:a16="http://schemas.microsoft.com/office/drawing/2014/main" id="{061B3030-8E56-49E0-AA7B-E457637B9F4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04140" y="369119"/>
            <a:ext cx="2249619" cy="877900"/>
          </a:xfrm>
          <a:prstGeom prst="rect">
            <a:avLst/>
          </a:prstGeom>
        </p:spPr>
      </p:pic>
      <p:pic>
        <p:nvPicPr>
          <p:cNvPr id="15" name="Image 14">
            <a:extLst>
              <a:ext uri="{FF2B5EF4-FFF2-40B4-BE49-F238E27FC236}">
                <a16:creationId xmlns:a16="http://schemas.microsoft.com/office/drawing/2014/main" id="{163141EE-BD1E-488C-A472-FCEF10136DA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967180" y="-1"/>
            <a:ext cx="1169782" cy="5148263"/>
          </a:xfrm>
          <a:prstGeom prst="rect">
            <a:avLst/>
          </a:prstGeom>
        </p:spPr>
      </p:pic>
    </p:spTree>
    <p:extLst>
      <p:ext uri="{BB962C8B-B14F-4D97-AF65-F5344CB8AC3E}">
        <p14:creationId xmlns:p14="http://schemas.microsoft.com/office/powerpoint/2010/main" val="1074105171"/>
      </p:ext>
    </p:extLst>
  </p:cSld>
  <p:clrMapOvr>
    <a:masterClrMapping/>
  </p:clrMapOvr>
  <p:extLst>
    <p:ext uri="{DCECCB84-F9BA-43D5-87BE-67443E8EF086}">
      <p15:sldGuideLst xmlns:p15="http://schemas.microsoft.com/office/powerpoint/2012/main">
        <p15:guide id="1" orient="horz" pos="1621"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615BC-1667-4D15-A4E9-98919AC28DB9}"/>
              </a:ext>
            </a:extLst>
          </p:cNvPr>
          <p:cNvSpPr/>
          <p:nvPr userDrawn="1"/>
        </p:nvSpPr>
        <p:spPr>
          <a:xfrm>
            <a:off x="894735" y="0"/>
            <a:ext cx="8242227" cy="4241009"/>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Subtitle 2">
            <a:extLst>
              <a:ext uri="{FF2B5EF4-FFF2-40B4-BE49-F238E27FC236}">
                <a16:creationId xmlns:a16="http://schemas.microsoft.com/office/drawing/2014/main" id="{F3BA8A48-829D-4024-82D1-DA5F8CA70C77}"/>
              </a:ext>
            </a:extLst>
          </p:cNvPr>
          <p:cNvSpPr>
            <a:spLocks noGrp="1"/>
          </p:cNvSpPr>
          <p:nvPr>
            <p:ph type="subTitle" idx="1" hasCustomPrompt="1"/>
          </p:nvPr>
        </p:nvSpPr>
        <p:spPr>
          <a:xfrm>
            <a:off x="2137401" y="2748261"/>
            <a:ext cx="6858000" cy="1393895"/>
          </a:xfrm>
          <a:prstGeom prst="rect">
            <a:avLst/>
          </a:prstGeom>
        </p:spPr>
        <p:txBody>
          <a:bodyPr lIns="36000" tIns="36000" rIns="36000" bIns="36000" anchor="t" anchorCtr="0">
            <a:noAutofit/>
          </a:bodyPr>
          <a:lstStyle>
            <a:lvl1pPr marL="0" indent="0" algn="l">
              <a:lnSpc>
                <a:spcPct val="100000"/>
              </a:lnSpc>
              <a:buNone/>
              <a:defRPr sz="1950" b="1">
                <a:solidFill>
                  <a:schemeClr val="tx1"/>
                </a:solidFill>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dirty="0"/>
              <a:t>SUPER TITRE DES CHAPITRES</a:t>
            </a:r>
            <a:br>
              <a:rPr lang="fr-FR" dirty="0"/>
            </a:br>
            <a:r>
              <a:rPr lang="fr-FR" dirty="0"/>
              <a:t>SUR PLUSIEURS LIGNES</a:t>
            </a:r>
            <a:br>
              <a:rPr lang="fr-FR" dirty="0"/>
            </a:br>
            <a:r>
              <a:rPr lang="fr-FR" dirty="0"/>
              <a:t>SI NÉCESSAIRE</a:t>
            </a:r>
            <a:endParaRPr lang="en-US" dirty="0"/>
          </a:p>
        </p:txBody>
      </p:sp>
      <p:pic>
        <p:nvPicPr>
          <p:cNvPr id="14" name="Image 13">
            <a:extLst>
              <a:ext uri="{FF2B5EF4-FFF2-40B4-BE49-F238E27FC236}">
                <a16:creationId xmlns:a16="http://schemas.microsoft.com/office/drawing/2014/main" id="{C5814A76-7706-40B6-A829-AA1B102518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0551" y="174932"/>
            <a:ext cx="409494" cy="359250"/>
          </a:xfrm>
          <a:prstGeom prst="rect">
            <a:avLst/>
          </a:prstGeom>
        </p:spPr>
      </p:pic>
      <p:pic>
        <p:nvPicPr>
          <p:cNvPr id="15" name="Image 14">
            <a:extLst>
              <a:ext uri="{FF2B5EF4-FFF2-40B4-BE49-F238E27FC236}">
                <a16:creationId xmlns:a16="http://schemas.microsoft.com/office/drawing/2014/main" id="{B73C35D6-D349-44AA-A462-C042E956B41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4895" y="175342"/>
            <a:ext cx="900000" cy="351220"/>
          </a:xfrm>
          <a:prstGeom prst="rect">
            <a:avLst/>
          </a:prstGeom>
        </p:spPr>
      </p:pic>
      <p:pic>
        <p:nvPicPr>
          <p:cNvPr id="16" name="Image 15">
            <a:extLst>
              <a:ext uri="{FF2B5EF4-FFF2-40B4-BE49-F238E27FC236}">
                <a16:creationId xmlns:a16="http://schemas.microsoft.com/office/drawing/2014/main" id="{FF40A734-7466-4F27-B1F7-46A243F1127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64770" y="-1"/>
            <a:ext cx="872192" cy="4241010"/>
          </a:xfrm>
          <a:prstGeom prst="rect">
            <a:avLst/>
          </a:prstGeom>
        </p:spPr>
      </p:pic>
      <p:cxnSp>
        <p:nvCxnSpPr>
          <p:cNvPr id="17" name="Connecteur droit 16">
            <a:extLst>
              <a:ext uri="{FF2B5EF4-FFF2-40B4-BE49-F238E27FC236}">
                <a16:creationId xmlns:a16="http://schemas.microsoft.com/office/drawing/2014/main" id="{0FB371AD-3490-49CC-B350-25421A726CB3}"/>
              </a:ext>
            </a:extLst>
          </p:cNvPr>
          <p:cNvCxnSpPr>
            <a:cxnSpLocks/>
          </p:cNvCxnSpPr>
          <p:nvPr userDrawn="1"/>
        </p:nvCxnSpPr>
        <p:spPr>
          <a:xfrm>
            <a:off x="1949265" y="2800350"/>
            <a:ext cx="0" cy="1773789"/>
          </a:xfrm>
          <a:prstGeom prst="line">
            <a:avLst/>
          </a:prstGeom>
          <a:ln w="76200" cap="rnd">
            <a:solidFill>
              <a:srgbClr val="E3000B"/>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0959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4EBC2049-40AC-464B-A9D6-C7176E42C554}"/>
              </a:ext>
            </a:extLst>
          </p:cNvPr>
          <p:cNvSpPr>
            <a:spLocks noGrp="1"/>
          </p:cNvSpPr>
          <p:nvPr>
            <p:ph idx="1" hasCustomPrompt="1"/>
          </p:nvPr>
        </p:nvSpPr>
        <p:spPr>
          <a:xfrm>
            <a:off x="809624" y="1277957"/>
            <a:ext cx="3452809" cy="2327557"/>
          </a:xfrm>
          <a:prstGeom prst="rect">
            <a:avLst/>
          </a:prstGeom>
        </p:spPr>
        <p:txBody>
          <a:bodyPr lIns="36000" tIns="36000" rIns="36000" bIns="36000" anchor="ctr" anchorCtr="0">
            <a:noAutofit/>
          </a:bodyPr>
          <a:lstStyle>
            <a:lvl1pPr marL="0" indent="0">
              <a:lnSpc>
                <a:spcPct val="100000"/>
              </a:lnSpc>
              <a:spcBef>
                <a:spcPts val="0"/>
              </a:spcBef>
              <a:spcAft>
                <a:spcPts val="900"/>
              </a:spcAft>
              <a:buNone/>
              <a:defRPr sz="1500" b="1">
                <a:latin typeface="Arial" panose="020B0604020202020204" pitchFamily="34" charset="0"/>
                <a:cs typeface="Arial" panose="020B0604020202020204" pitchFamily="34" charset="0"/>
              </a:defRPr>
            </a:lvl1pPr>
            <a:lvl2pPr marL="0" indent="0">
              <a:spcAft>
                <a:spcPts val="900"/>
              </a:spcAft>
              <a:buNone/>
              <a:defRPr sz="1200" b="1">
                <a:latin typeface="Arial" panose="020B0604020202020204" pitchFamily="34" charset="0"/>
                <a:cs typeface="Arial" panose="020B0604020202020204" pitchFamily="34" charset="0"/>
              </a:defRPr>
            </a:lvl2pPr>
            <a:lvl3pPr marL="0" indent="0">
              <a:spcAft>
                <a:spcPts val="900"/>
              </a:spcAft>
              <a:buNone/>
              <a:defRPr sz="1000" b="1">
                <a:latin typeface="Arial" panose="020B0604020202020204" pitchFamily="34" charset="0"/>
                <a:cs typeface="Arial" panose="020B0604020202020204" pitchFamily="34" charset="0"/>
              </a:defRPr>
            </a:lvl3pPr>
            <a:lvl4pPr marL="0" indent="0">
              <a:spcAft>
                <a:spcPts val="700"/>
              </a:spcAft>
              <a:buNone/>
              <a:defRPr sz="900" b="1">
                <a:latin typeface="Arial" panose="020B0604020202020204" pitchFamily="34" charset="0"/>
                <a:cs typeface="Arial" panose="020B0604020202020204" pitchFamily="34" charset="0"/>
              </a:defRPr>
            </a:lvl4pPr>
            <a:lvl5pPr marL="0" indent="0">
              <a:spcAft>
                <a:spcPts val="900"/>
              </a:spcAft>
              <a:buNone/>
              <a:defRPr sz="800" b="1">
                <a:latin typeface="Arial" panose="020B0604020202020204" pitchFamily="34" charset="0"/>
                <a:cs typeface="Arial" panose="020B0604020202020204" pitchFamily="34" charset="0"/>
              </a:defRPr>
            </a:lvl5pPr>
            <a:lvl6pPr marL="0" indent="0">
              <a:spcBef>
                <a:spcPts val="0"/>
              </a:spcBef>
              <a:spcAft>
                <a:spcPts val="1600"/>
              </a:spcAft>
              <a:buNone/>
              <a:defRPr sz="800">
                <a:latin typeface="Arial" panose="020B0604020202020204" pitchFamily="34" charset="0"/>
                <a:cs typeface="Arial" panose="020B0604020202020204" pitchFamily="34" charset="0"/>
              </a:defRPr>
            </a:lvl6pPr>
            <a:lvl7pPr marL="0" indent="0">
              <a:spcBef>
                <a:spcPts val="0"/>
              </a:spcBef>
              <a:spcAft>
                <a:spcPts val="200"/>
              </a:spcAft>
              <a:buNone/>
              <a:defRPr sz="700">
                <a:latin typeface="Arial" panose="020B0604020202020204" pitchFamily="34" charset="0"/>
                <a:cs typeface="Arial" panose="020B0604020202020204" pitchFamily="34" charset="0"/>
              </a:defRPr>
            </a:lvl7pPr>
          </a:lstStyle>
          <a:p>
            <a:pPr lvl="0"/>
            <a:r>
              <a:rPr lang="fr-FR" dirty="0"/>
              <a:t>TITRE principal </a:t>
            </a:r>
            <a:r>
              <a:rPr lang="fr-FR" dirty="0" err="1"/>
              <a:t>arial</a:t>
            </a:r>
            <a:r>
              <a:rPr lang="fr-FR" dirty="0"/>
              <a:t> </a:t>
            </a:r>
            <a:r>
              <a:rPr lang="fr-FR" dirty="0" err="1"/>
              <a:t>bold</a:t>
            </a:r>
            <a:r>
              <a:rPr lang="fr-FR" dirty="0"/>
              <a:t> 15 pt noir</a:t>
            </a:r>
          </a:p>
          <a:p>
            <a:pPr lvl="1"/>
            <a:r>
              <a:rPr lang="fr-FR" dirty="0"/>
              <a:t>TITRE principal </a:t>
            </a:r>
            <a:r>
              <a:rPr lang="fr-FR" dirty="0" err="1"/>
              <a:t>arial</a:t>
            </a:r>
            <a:r>
              <a:rPr lang="fr-FR" dirty="0"/>
              <a:t> </a:t>
            </a:r>
            <a:r>
              <a:rPr lang="fr-FR" dirty="0" err="1"/>
              <a:t>bold</a:t>
            </a:r>
            <a:r>
              <a:rPr lang="fr-FR" dirty="0"/>
              <a:t> 12pt noir</a:t>
            </a:r>
          </a:p>
          <a:p>
            <a:pPr lvl="2"/>
            <a:r>
              <a:rPr lang="fr-FR" dirty="0"/>
              <a:t>TITRE principal </a:t>
            </a:r>
            <a:r>
              <a:rPr lang="fr-FR" dirty="0" err="1"/>
              <a:t>arial</a:t>
            </a:r>
            <a:r>
              <a:rPr lang="fr-FR" dirty="0"/>
              <a:t> </a:t>
            </a:r>
            <a:r>
              <a:rPr lang="fr-FR" dirty="0" err="1"/>
              <a:t>bold</a:t>
            </a:r>
            <a:r>
              <a:rPr lang="fr-FR" dirty="0"/>
              <a:t> 10pt noir</a:t>
            </a:r>
          </a:p>
          <a:p>
            <a:pPr lvl="3"/>
            <a:r>
              <a:rPr lang="fr-FR" dirty="0"/>
              <a:t>TITRE principal </a:t>
            </a:r>
            <a:r>
              <a:rPr lang="fr-FR" dirty="0" err="1"/>
              <a:t>arial</a:t>
            </a:r>
            <a:r>
              <a:rPr lang="fr-FR" dirty="0"/>
              <a:t> </a:t>
            </a:r>
            <a:r>
              <a:rPr lang="fr-FR" dirty="0" err="1"/>
              <a:t>bold</a:t>
            </a:r>
            <a:r>
              <a:rPr lang="fr-FR" dirty="0"/>
              <a:t> 9pt noir</a:t>
            </a:r>
          </a:p>
          <a:p>
            <a:pPr lvl="4"/>
            <a:r>
              <a:rPr lang="fr-FR" dirty="0"/>
              <a:t>TITRE principal </a:t>
            </a:r>
            <a:r>
              <a:rPr lang="fr-FR" dirty="0" err="1"/>
              <a:t>arial</a:t>
            </a:r>
            <a:r>
              <a:rPr lang="fr-FR" dirty="0"/>
              <a:t> </a:t>
            </a:r>
            <a:r>
              <a:rPr lang="fr-FR" dirty="0" err="1"/>
              <a:t>bold</a:t>
            </a:r>
            <a:r>
              <a:rPr lang="fr-FR" dirty="0"/>
              <a:t> 8pt noir</a:t>
            </a:r>
          </a:p>
          <a:p>
            <a:pPr lvl="5"/>
            <a:r>
              <a:rPr lang="fr-FR" dirty="0" err="1"/>
              <a:t>Chapo</a:t>
            </a:r>
            <a:r>
              <a:rPr lang="fr-FR" dirty="0"/>
              <a:t> </a:t>
            </a:r>
            <a:r>
              <a:rPr lang="fr-FR" dirty="0" err="1"/>
              <a:t>arial</a:t>
            </a:r>
            <a:r>
              <a:rPr lang="fr-FR" dirty="0"/>
              <a:t> </a:t>
            </a:r>
            <a:r>
              <a:rPr lang="fr-FR" dirty="0" err="1"/>
              <a:t>bold</a:t>
            </a:r>
            <a:r>
              <a:rPr lang="fr-FR" dirty="0"/>
              <a:t> 8 pt noir</a:t>
            </a:r>
          </a:p>
          <a:p>
            <a:pPr lvl="6"/>
            <a:r>
              <a:rPr lang="fr-FR" dirty="0"/>
              <a:t>texte standard </a:t>
            </a:r>
            <a:r>
              <a:rPr lang="fr-FR" dirty="0" err="1"/>
              <a:t>arial</a:t>
            </a:r>
            <a:r>
              <a:rPr lang="fr-FR" dirty="0"/>
              <a:t> 7pt noir</a:t>
            </a:r>
          </a:p>
          <a:p>
            <a:pPr lvl="6"/>
            <a:r>
              <a:rPr lang="fr-FR" dirty="0" err="1"/>
              <a:t>Henihita</a:t>
            </a:r>
            <a:r>
              <a:rPr lang="fr-FR" dirty="0"/>
              <a:t> </a:t>
            </a:r>
            <a:r>
              <a:rPr lang="fr-FR" dirty="0" err="1"/>
              <a:t>tquatem</a:t>
            </a:r>
            <a:r>
              <a:rPr lang="fr-FR" dirty="0"/>
              <a:t> </a:t>
            </a:r>
            <a:r>
              <a:rPr lang="fr-FR" dirty="0" err="1"/>
              <a:t>eum</a:t>
            </a:r>
            <a:r>
              <a:rPr lang="fr-FR" dirty="0"/>
              <a:t> </a:t>
            </a:r>
            <a:r>
              <a:rPr lang="fr-FR" dirty="0" err="1"/>
              <a:t>repudia</a:t>
            </a:r>
            <a:r>
              <a:rPr lang="fr-FR" dirty="0"/>
              <a:t> </a:t>
            </a:r>
            <a:r>
              <a:rPr lang="fr-FR" dirty="0" err="1"/>
              <a:t>veles</a:t>
            </a:r>
            <a:r>
              <a:rPr lang="fr-FR" dirty="0"/>
              <a:t> et, </a:t>
            </a:r>
            <a:r>
              <a:rPr lang="fr-FR" dirty="0" err="1"/>
              <a:t>comnim</a:t>
            </a:r>
            <a:r>
              <a:rPr lang="fr-FR" dirty="0"/>
              <a:t> et lia </a:t>
            </a:r>
            <a:r>
              <a:rPr lang="fr-FR" dirty="0" err="1"/>
              <a:t>doluptas</a:t>
            </a:r>
            <a:r>
              <a:rPr lang="fr-FR" dirty="0"/>
              <a:t> </a:t>
            </a:r>
            <a:r>
              <a:rPr lang="fr-FR" dirty="0" err="1"/>
              <a:t>molore</a:t>
            </a:r>
            <a:r>
              <a:rPr lang="fr-FR" dirty="0"/>
              <a:t> </a:t>
            </a:r>
            <a:r>
              <a:rPr lang="fr-FR" dirty="0" err="1"/>
              <a:t>elit</a:t>
            </a:r>
            <a:r>
              <a:rPr lang="fr-FR" dirty="0"/>
              <a:t> </a:t>
            </a:r>
            <a:r>
              <a:rPr lang="fr-FR" dirty="0" err="1"/>
              <a:t>occus</a:t>
            </a:r>
            <a:r>
              <a:rPr lang="fr-FR" dirty="0"/>
              <a:t> </a:t>
            </a:r>
            <a:r>
              <a:rPr lang="fr-FR" dirty="0" err="1"/>
              <a:t>moditas</a:t>
            </a:r>
            <a:r>
              <a:rPr lang="fr-FR" dirty="0"/>
              <a:t> </a:t>
            </a:r>
            <a:r>
              <a:rPr lang="fr-FR" dirty="0" err="1"/>
              <a:t>adis</a:t>
            </a:r>
            <a:r>
              <a:rPr lang="fr-FR" dirty="0"/>
              <a:t> </a:t>
            </a:r>
            <a:r>
              <a:rPr lang="fr-FR" dirty="0" err="1"/>
              <a:t>evendae</a:t>
            </a:r>
            <a:r>
              <a:rPr lang="fr-FR" dirty="0"/>
              <a:t> nos </a:t>
            </a:r>
            <a:r>
              <a:rPr lang="fr-FR" dirty="0" err="1"/>
              <a:t>intur</a:t>
            </a:r>
            <a:r>
              <a:rPr lang="fr-FR" dirty="0"/>
              <a:t> mo </a:t>
            </a:r>
            <a:r>
              <a:rPr lang="fr-FR" dirty="0" err="1"/>
              <a:t>doluptaquas</a:t>
            </a:r>
            <a:r>
              <a:rPr lang="fr-FR" dirty="0"/>
              <a:t> </a:t>
            </a:r>
            <a:r>
              <a:rPr lang="fr-FR" dirty="0" err="1"/>
              <a:t>autectem</a:t>
            </a:r>
            <a:r>
              <a:rPr lang="fr-FR" dirty="0"/>
              <a:t> </a:t>
            </a:r>
            <a:r>
              <a:rPr lang="fr-FR" dirty="0" err="1"/>
              <a:t>haribus</a:t>
            </a:r>
            <a:r>
              <a:rPr lang="fr-FR" dirty="0"/>
              <a:t> </a:t>
            </a:r>
            <a:r>
              <a:rPr lang="fr-FR" dirty="0" err="1"/>
              <a:t>dipsa</a:t>
            </a:r>
            <a:r>
              <a:rPr lang="fr-FR" dirty="0"/>
              <a:t> </a:t>
            </a:r>
            <a:r>
              <a:rPr lang="fr-FR" dirty="0" err="1"/>
              <a:t>comnis</a:t>
            </a:r>
            <a:r>
              <a:rPr lang="fr-FR" dirty="0"/>
              <a:t> el </a:t>
            </a:r>
            <a:r>
              <a:rPr lang="fr-FR" dirty="0" err="1"/>
              <a:t>moluptatiore</a:t>
            </a:r>
            <a:r>
              <a:rPr lang="fr-FR" dirty="0"/>
              <a:t> cum </a:t>
            </a:r>
            <a:r>
              <a:rPr lang="fr-FR" dirty="0" err="1"/>
              <a:t>nihitior</a:t>
            </a:r>
            <a:r>
              <a:rPr lang="fr-FR" dirty="0"/>
              <a:t> </a:t>
            </a:r>
            <a:r>
              <a:rPr lang="fr-FR" dirty="0" err="1"/>
              <a:t>sit</a:t>
            </a:r>
            <a:r>
              <a:rPr lang="fr-FR" dirty="0"/>
              <a:t> </a:t>
            </a:r>
            <a:r>
              <a:rPr lang="fr-FR" dirty="0" err="1"/>
              <a:t>quissin</a:t>
            </a:r>
            <a:r>
              <a:rPr lang="fr-FR" dirty="0"/>
              <a:t>. </a:t>
            </a:r>
          </a:p>
        </p:txBody>
      </p:sp>
      <p:sp>
        <p:nvSpPr>
          <p:cNvPr id="36" name="Espace réservé du contenu 2">
            <a:extLst>
              <a:ext uri="{FF2B5EF4-FFF2-40B4-BE49-F238E27FC236}">
                <a16:creationId xmlns:a16="http://schemas.microsoft.com/office/drawing/2014/main" id="{7A75B466-4BAA-42A3-8790-DB408A7346F8}"/>
              </a:ext>
            </a:extLst>
          </p:cNvPr>
          <p:cNvSpPr>
            <a:spLocks noGrp="1"/>
          </p:cNvSpPr>
          <p:nvPr>
            <p:ph idx="13" hasCustomPrompt="1"/>
          </p:nvPr>
        </p:nvSpPr>
        <p:spPr>
          <a:xfrm>
            <a:off x="4519612" y="1279566"/>
            <a:ext cx="3367088" cy="2192977"/>
          </a:xfrm>
          <a:prstGeom prst="rect">
            <a:avLst/>
          </a:prstGeom>
        </p:spPr>
        <p:txBody>
          <a:bodyPr lIns="36000" tIns="36000" rIns="36000" bIns="36000" anchor="ctr" anchorCtr="0">
            <a:noAutofit/>
          </a:bodyPr>
          <a:lstStyle>
            <a:lvl1pPr marL="0" indent="0">
              <a:lnSpc>
                <a:spcPct val="100000"/>
              </a:lnSpc>
              <a:spcBef>
                <a:spcPts val="0"/>
              </a:spcBef>
              <a:spcAft>
                <a:spcPts val="900"/>
              </a:spcAft>
              <a:buNone/>
              <a:defRPr sz="1500" b="1">
                <a:latin typeface="Arial" panose="020B0604020202020204" pitchFamily="34" charset="0"/>
                <a:cs typeface="Arial" panose="020B0604020202020204" pitchFamily="34" charset="0"/>
              </a:defRPr>
            </a:lvl1pPr>
            <a:lvl2pPr marL="0" indent="0">
              <a:spcAft>
                <a:spcPts val="900"/>
              </a:spcAft>
              <a:buNone/>
              <a:defRPr sz="1200" b="1">
                <a:latin typeface="Arial" panose="020B0604020202020204" pitchFamily="34" charset="0"/>
                <a:cs typeface="Arial" panose="020B0604020202020204" pitchFamily="34" charset="0"/>
              </a:defRPr>
            </a:lvl2pPr>
            <a:lvl3pPr marL="0" indent="0">
              <a:spcAft>
                <a:spcPts val="900"/>
              </a:spcAft>
              <a:buNone/>
              <a:defRPr sz="1000" b="1">
                <a:latin typeface="Arial" panose="020B0604020202020204" pitchFamily="34" charset="0"/>
                <a:cs typeface="Arial" panose="020B0604020202020204" pitchFamily="34" charset="0"/>
              </a:defRPr>
            </a:lvl3pPr>
            <a:lvl4pPr marL="0" indent="0">
              <a:spcAft>
                <a:spcPts val="700"/>
              </a:spcAft>
              <a:buNone/>
              <a:defRPr sz="900" b="1">
                <a:latin typeface="Arial" panose="020B0604020202020204" pitchFamily="34" charset="0"/>
                <a:cs typeface="Arial" panose="020B0604020202020204" pitchFamily="34" charset="0"/>
              </a:defRPr>
            </a:lvl4pPr>
            <a:lvl5pPr marL="0" indent="0">
              <a:spcAft>
                <a:spcPts val="900"/>
              </a:spcAft>
              <a:buNone/>
              <a:defRPr sz="800" b="1">
                <a:latin typeface="Arial" panose="020B0604020202020204" pitchFamily="34" charset="0"/>
                <a:cs typeface="Arial" panose="020B0604020202020204" pitchFamily="34" charset="0"/>
              </a:defRPr>
            </a:lvl5pPr>
            <a:lvl6pPr marL="0" indent="0">
              <a:spcBef>
                <a:spcPts val="0"/>
              </a:spcBef>
              <a:spcAft>
                <a:spcPts val="1600"/>
              </a:spcAft>
              <a:buNone/>
              <a:defRPr sz="800">
                <a:latin typeface="Arial" panose="020B0604020202020204" pitchFamily="34" charset="0"/>
                <a:cs typeface="Arial" panose="020B0604020202020204" pitchFamily="34" charset="0"/>
              </a:defRPr>
            </a:lvl6pPr>
            <a:lvl7pPr marL="0" indent="0">
              <a:spcBef>
                <a:spcPts val="0"/>
              </a:spcBef>
              <a:spcAft>
                <a:spcPts val="200"/>
              </a:spcAft>
              <a:buFont typeface="Arial" panose="020B0604020202020204" pitchFamily="34" charset="0"/>
              <a:buNone/>
              <a:defRPr sz="700">
                <a:latin typeface="Arial" panose="020B0604020202020204" pitchFamily="34" charset="0"/>
                <a:cs typeface="Arial" panose="020B0604020202020204" pitchFamily="34" charset="0"/>
              </a:defRPr>
            </a:lvl7pPr>
            <a:lvl8pPr marL="0" indent="-72000">
              <a:spcBef>
                <a:spcPts val="0"/>
              </a:spcBef>
              <a:spcAft>
                <a:spcPts val="600"/>
              </a:spcAft>
              <a:defRPr sz="700">
                <a:latin typeface="Arial" panose="020B0604020202020204" pitchFamily="34" charset="0"/>
                <a:cs typeface="Arial" panose="020B0604020202020204" pitchFamily="34" charset="0"/>
              </a:defRPr>
            </a:lvl8pPr>
          </a:lstStyle>
          <a:p>
            <a:pPr lvl="1"/>
            <a:r>
              <a:rPr lang="fr-FR" dirty="0"/>
              <a:t>Liste</a:t>
            </a:r>
          </a:p>
          <a:p>
            <a:pPr lvl="5"/>
            <a:r>
              <a:rPr lang="fr-FR" dirty="0" err="1"/>
              <a:t>Chapo</a:t>
            </a:r>
            <a:r>
              <a:rPr lang="fr-FR" dirty="0"/>
              <a:t> </a:t>
            </a:r>
            <a:r>
              <a:rPr lang="fr-FR" dirty="0" err="1"/>
              <a:t>arial</a:t>
            </a:r>
            <a:r>
              <a:rPr lang="fr-FR" dirty="0"/>
              <a:t> </a:t>
            </a:r>
            <a:r>
              <a:rPr lang="fr-FR" dirty="0" err="1"/>
              <a:t>bold</a:t>
            </a:r>
            <a:r>
              <a:rPr lang="fr-FR" dirty="0"/>
              <a:t> 8 pt </a:t>
            </a:r>
            <a:r>
              <a:rPr lang="fr-FR" dirty="0" err="1"/>
              <a:t>Voluptatusam</a:t>
            </a:r>
            <a:r>
              <a:rPr lang="fr-FR" dirty="0"/>
              <a:t> </a:t>
            </a:r>
            <a:r>
              <a:rPr lang="fr-FR" dirty="0" err="1"/>
              <a:t>conse</a:t>
            </a:r>
            <a:r>
              <a:rPr lang="fr-FR" dirty="0"/>
              <a:t> </a:t>
            </a:r>
            <a:r>
              <a:rPr lang="fr-FR" dirty="0" err="1"/>
              <a:t>parum</a:t>
            </a:r>
            <a:r>
              <a:rPr lang="fr-FR" dirty="0"/>
              <a:t> ut </a:t>
            </a:r>
            <a:r>
              <a:rPr lang="fr-FR" dirty="0" err="1"/>
              <a:t>fuga</a:t>
            </a:r>
            <a:r>
              <a:rPr lang="fr-FR" dirty="0"/>
              <a:t>. </a:t>
            </a:r>
            <a:r>
              <a:rPr lang="fr-FR" dirty="0" err="1"/>
              <a:t>Itatis</a:t>
            </a:r>
            <a:r>
              <a:rPr lang="fr-FR" dirty="0"/>
              <a:t> </a:t>
            </a:r>
            <a:r>
              <a:rPr lang="fr-FR" dirty="0" err="1"/>
              <a:t>sandis</a:t>
            </a:r>
            <a:r>
              <a:rPr lang="fr-FR" dirty="0"/>
              <a:t> re </a:t>
            </a:r>
            <a:r>
              <a:rPr lang="fr-FR" dirty="0" err="1"/>
              <a:t>pre</a:t>
            </a:r>
            <a:r>
              <a:rPr lang="fr-FR" dirty="0"/>
              <a:t> </a:t>
            </a:r>
            <a:r>
              <a:rPr lang="fr-FR" dirty="0" err="1"/>
              <a:t>eos</a:t>
            </a:r>
            <a:r>
              <a:rPr lang="fr-FR" dirty="0"/>
              <a:t> </a:t>
            </a:r>
            <a:r>
              <a:rPr lang="fr-FR" dirty="0" err="1"/>
              <a:t>aut</a:t>
            </a:r>
            <a:r>
              <a:rPr lang="fr-FR" dirty="0"/>
              <a:t> qui </a:t>
            </a:r>
            <a:r>
              <a:rPr lang="fr-FR" dirty="0" err="1"/>
              <a:t>nim</a:t>
            </a:r>
            <a:r>
              <a:rPr lang="fr-FR" dirty="0"/>
              <a:t> </a:t>
            </a:r>
            <a:r>
              <a:rPr lang="fr-FR" dirty="0" err="1"/>
              <a:t>reperum</a:t>
            </a:r>
            <a:r>
              <a:rPr lang="fr-FR" dirty="0"/>
              <a:t> </a:t>
            </a:r>
            <a:r>
              <a:rPr lang="fr-FR" dirty="0" err="1"/>
              <a:t>fugitatur</a:t>
            </a:r>
            <a:r>
              <a:rPr lang="fr-FR" dirty="0"/>
              <a:t> </a:t>
            </a:r>
            <a:r>
              <a:rPr lang="fr-FR" dirty="0" err="1"/>
              <a:t>magnimos</a:t>
            </a:r>
            <a:r>
              <a:rPr lang="fr-FR" dirty="0"/>
              <a:t> </a:t>
            </a:r>
            <a:r>
              <a:rPr lang="fr-FR" dirty="0" err="1"/>
              <a:t>restionseque</a:t>
            </a:r>
            <a:r>
              <a:rPr lang="fr-FR" dirty="0"/>
              <a:t> </a:t>
            </a:r>
            <a:r>
              <a:rPr lang="fr-FR" dirty="0" err="1"/>
              <a:t>siminciunt</a:t>
            </a:r>
            <a:r>
              <a:rPr lang="fr-FR" dirty="0"/>
              <a:t> </a:t>
            </a:r>
            <a:r>
              <a:rPr lang="fr-FR" dirty="0" err="1"/>
              <a:t>aliquodipsam</a:t>
            </a:r>
            <a:r>
              <a:rPr lang="fr-FR" dirty="0"/>
              <a:t> </a:t>
            </a:r>
            <a:r>
              <a:rPr lang="fr-FR" dirty="0" err="1"/>
              <a:t>eum</a:t>
            </a:r>
            <a:r>
              <a:rPr lang="fr-FR" dirty="0"/>
              <a:t> </a:t>
            </a:r>
            <a:r>
              <a:rPr lang="fr-FR" dirty="0" err="1"/>
              <a:t>vel</a:t>
            </a:r>
            <a:r>
              <a:rPr lang="fr-FR" dirty="0"/>
              <a:t> </a:t>
            </a:r>
            <a:r>
              <a:rPr lang="fr-FR" dirty="0" err="1"/>
              <a:t>eataspellaut</a:t>
            </a:r>
            <a:r>
              <a:rPr lang="fr-FR" dirty="0"/>
              <a:t> </a:t>
            </a:r>
            <a:r>
              <a:rPr lang="fr-FR" dirty="0" err="1"/>
              <a:t>poreicatem</a:t>
            </a:r>
            <a:r>
              <a:rPr lang="fr-FR" dirty="0"/>
              <a:t> </a:t>
            </a:r>
            <a:r>
              <a:rPr lang="fr-FR" dirty="0" err="1"/>
              <a:t>quae</a:t>
            </a:r>
            <a:r>
              <a:rPr lang="fr-FR" dirty="0"/>
              <a:t>. </a:t>
            </a:r>
          </a:p>
          <a:p>
            <a:pPr lvl="7"/>
            <a:r>
              <a:rPr lang="fr-FR" dirty="0"/>
              <a:t>texte standard </a:t>
            </a:r>
            <a:r>
              <a:rPr lang="fr-FR" dirty="0" err="1"/>
              <a:t>arial</a:t>
            </a:r>
            <a:r>
              <a:rPr lang="fr-FR" dirty="0"/>
              <a:t> 20 pt noir interlignage 36 pt</a:t>
            </a:r>
          </a:p>
          <a:p>
            <a:pPr lvl="7"/>
            <a:r>
              <a:rPr lang="fr-FR" dirty="0" err="1"/>
              <a:t>Comnim</a:t>
            </a:r>
            <a:r>
              <a:rPr lang="fr-FR" dirty="0"/>
              <a:t> et lia </a:t>
            </a:r>
            <a:r>
              <a:rPr lang="fr-FR" dirty="0" err="1"/>
              <a:t>doluptas</a:t>
            </a:r>
            <a:r>
              <a:rPr lang="fr-FR" dirty="0"/>
              <a:t> </a:t>
            </a:r>
            <a:r>
              <a:rPr lang="fr-FR" dirty="0" err="1"/>
              <a:t>molore</a:t>
            </a:r>
            <a:r>
              <a:rPr lang="fr-FR" dirty="0"/>
              <a:t> </a:t>
            </a:r>
            <a:r>
              <a:rPr lang="fr-FR" dirty="0" err="1"/>
              <a:t>elit</a:t>
            </a:r>
            <a:r>
              <a:rPr lang="fr-FR" dirty="0"/>
              <a:t> </a:t>
            </a:r>
            <a:r>
              <a:rPr lang="fr-FR" dirty="0" err="1"/>
              <a:t>occus</a:t>
            </a:r>
            <a:r>
              <a:rPr lang="fr-FR" dirty="0"/>
              <a:t> </a:t>
            </a:r>
            <a:endParaRPr lang="pt-BR" dirty="0"/>
          </a:p>
          <a:p>
            <a:pPr lvl="7"/>
            <a:r>
              <a:rPr lang="pt-BR" dirty="0"/>
              <a:t>Moditas adis evendae </a:t>
            </a:r>
          </a:p>
          <a:p>
            <a:pPr lvl="7"/>
            <a:r>
              <a:rPr lang="pt-BR" dirty="0"/>
              <a:t>Nos intur mo doluptaquas autectem</a:t>
            </a:r>
          </a:p>
          <a:p>
            <a:pPr lvl="1"/>
            <a:r>
              <a:rPr lang="fr-FR" dirty="0"/>
              <a:t>Exergue</a:t>
            </a:r>
          </a:p>
          <a:p>
            <a:pPr lvl="6"/>
            <a:r>
              <a:rPr lang="fr-FR" dirty="0"/>
              <a:t>texte standard </a:t>
            </a:r>
            <a:r>
              <a:rPr lang="fr-FR" dirty="0" err="1"/>
              <a:t>arial</a:t>
            </a:r>
            <a:r>
              <a:rPr lang="fr-FR" dirty="0"/>
              <a:t> 8 pt noir </a:t>
            </a:r>
            <a:r>
              <a:rPr lang="fr-FR" dirty="0" err="1"/>
              <a:t>Henihita</a:t>
            </a:r>
            <a:r>
              <a:rPr lang="fr-FR" dirty="0"/>
              <a:t> </a:t>
            </a:r>
            <a:r>
              <a:rPr lang="fr-FR" dirty="0" err="1"/>
              <a:t>tquatem</a:t>
            </a:r>
            <a:r>
              <a:rPr lang="fr-FR" dirty="0"/>
              <a:t> </a:t>
            </a:r>
            <a:r>
              <a:rPr lang="fr-FR" dirty="0" err="1"/>
              <a:t>eum</a:t>
            </a:r>
            <a:r>
              <a:rPr lang="fr-FR" dirty="0"/>
              <a:t> </a:t>
            </a:r>
            <a:r>
              <a:rPr lang="fr-FR" dirty="0" err="1"/>
              <a:t>repudia</a:t>
            </a:r>
            <a:r>
              <a:rPr lang="fr-FR" dirty="0"/>
              <a:t> </a:t>
            </a:r>
            <a:r>
              <a:rPr lang="fr-FR" dirty="0" err="1"/>
              <a:t>veles</a:t>
            </a:r>
            <a:r>
              <a:rPr lang="fr-FR" dirty="0"/>
              <a:t> et, </a:t>
            </a:r>
            <a:r>
              <a:rPr lang="fr-FR" dirty="0" err="1"/>
              <a:t>comnim</a:t>
            </a:r>
            <a:r>
              <a:rPr lang="fr-FR" dirty="0"/>
              <a:t> et </a:t>
            </a:r>
            <a:r>
              <a:rPr lang="fr-FR" dirty="0" err="1"/>
              <a:t>autectem</a:t>
            </a:r>
            <a:r>
              <a:rPr lang="fr-FR" dirty="0"/>
              <a:t> </a:t>
            </a:r>
            <a:r>
              <a:rPr lang="fr-FR" dirty="0" err="1"/>
              <a:t>haribus</a:t>
            </a:r>
            <a:r>
              <a:rPr lang="fr-FR" dirty="0"/>
              <a:t> </a:t>
            </a:r>
            <a:r>
              <a:rPr lang="fr-FR" dirty="0" err="1"/>
              <a:t>dipsa</a:t>
            </a:r>
            <a:endParaRPr lang="fr-FR" dirty="0"/>
          </a:p>
        </p:txBody>
      </p:sp>
      <p:sp>
        <p:nvSpPr>
          <p:cNvPr id="16" name="Footer Placeholder 4">
            <a:extLst>
              <a:ext uri="{FF2B5EF4-FFF2-40B4-BE49-F238E27FC236}">
                <a16:creationId xmlns:a16="http://schemas.microsoft.com/office/drawing/2014/main" id="{02F85AC0-326B-49BA-B9D5-0440DCF3DBEA}"/>
              </a:ext>
            </a:extLst>
          </p:cNvPr>
          <p:cNvSpPr>
            <a:spLocks noGrp="1"/>
          </p:cNvSpPr>
          <p:nvPr>
            <p:ph type="ftr" sz="quarter" idx="12"/>
          </p:nvPr>
        </p:nvSpPr>
        <p:spPr>
          <a:xfrm>
            <a:off x="649446" y="4840044"/>
            <a:ext cx="2496993" cy="274097"/>
          </a:xfrm>
          <a:prstGeom prst="rect">
            <a:avLst/>
          </a:prstGeom>
        </p:spPr>
        <p:txBody>
          <a:bodyPr lIns="36000" tIns="36000" rIns="36000" bIns="36000" anchor="ctr" anchorCtr="0"/>
          <a:lstStyle>
            <a:lvl1pPr algn="l">
              <a:defRPr sz="675">
                <a:solidFill>
                  <a:schemeClr val="tx1"/>
                </a:solidFill>
                <a:latin typeface="Arial" panose="020B0604020202020204" pitchFamily="34" charset="0"/>
                <a:cs typeface="Arial" panose="020B0604020202020204" pitchFamily="34" charset="0"/>
              </a:defRPr>
            </a:lvl1pPr>
          </a:lstStyle>
          <a:p>
            <a:r>
              <a:rPr lang="fr-FR" b="1" cap="all"/>
              <a:t>Parcoursup ? Facile ! | 2024 |</a:t>
            </a:r>
            <a:endParaRPr lang="fr-FR" b="1" cap="all" dirty="0"/>
          </a:p>
        </p:txBody>
      </p:sp>
      <p:cxnSp>
        <p:nvCxnSpPr>
          <p:cNvPr id="17" name="Connecteur droit 16">
            <a:extLst>
              <a:ext uri="{FF2B5EF4-FFF2-40B4-BE49-F238E27FC236}">
                <a16:creationId xmlns:a16="http://schemas.microsoft.com/office/drawing/2014/main" id="{4C1756EB-5497-4029-946A-F3E7A3BA2FB6}"/>
              </a:ext>
            </a:extLst>
          </p:cNvPr>
          <p:cNvCxnSpPr/>
          <p:nvPr userDrawn="1"/>
        </p:nvCxnSpPr>
        <p:spPr>
          <a:xfrm>
            <a:off x="627036"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cxnSp>
        <p:nvCxnSpPr>
          <p:cNvPr id="18" name="Connecteur droit 17">
            <a:extLst>
              <a:ext uri="{FF2B5EF4-FFF2-40B4-BE49-F238E27FC236}">
                <a16:creationId xmlns:a16="http://schemas.microsoft.com/office/drawing/2014/main" id="{FE36B387-B797-4A4A-AD08-BBDE156A99AD}"/>
              </a:ext>
            </a:extLst>
          </p:cNvPr>
          <p:cNvCxnSpPr/>
          <p:nvPr userDrawn="1"/>
        </p:nvCxnSpPr>
        <p:spPr>
          <a:xfrm>
            <a:off x="320551"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sp>
        <p:nvSpPr>
          <p:cNvPr id="20" name="Espace réservé du texte 22">
            <a:extLst>
              <a:ext uri="{FF2B5EF4-FFF2-40B4-BE49-F238E27FC236}">
                <a16:creationId xmlns:a16="http://schemas.microsoft.com/office/drawing/2014/main" id="{3A9E84EB-6F86-40BD-94CA-2C7C04E2CBB0}"/>
              </a:ext>
            </a:extLst>
          </p:cNvPr>
          <p:cNvSpPr>
            <a:spLocks noGrp="1"/>
          </p:cNvSpPr>
          <p:nvPr>
            <p:ph type="body" sz="quarter" idx="15" hasCustomPrompt="1"/>
          </p:nvPr>
        </p:nvSpPr>
        <p:spPr>
          <a:xfrm>
            <a:off x="354106" y="4839298"/>
            <a:ext cx="237563" cy="274638"/>
          </a:xfrm>
        </p:spPr>
        <p:txBody>
          <a:bodyPr lIns="36000" tIns="36000" rIns="36000" bIns="36000" anchor="ctr" anchorCtr="0">
            <a:noAutofit/>
          </a:bodyPr>
          <a:lstStyle>
            <a:lvl1pPr marL="0" indent="0" algn="ctr">
              <a:buNone/>
              <a:defRPr sz="680">
                <a:latin typeface="Arial" panose="020B0604020202020204" pitchFamily="34" charset="0"/>
                <a:cs typeface="Arial" panose="020B0604020202020204" pitchFamily="34"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fld id="{B750CBC1-04FC-48CC-BB9F-8DCC4419FEEE}" type="slidenum">
              <a:rPr lang="fr-FR" smtClean="0"/>
              <a:t>‹N°›</a:t>
            </a:fld>
            <a:endParaRPr lang="fr-FR" dirty="0"/>
          </a:p>
        </p:txBody>
      </p:sp>
      <p:sp>
        <p:nvSpPr>
          <p:cNvPr id="26" name="Rectangle 25">
            <a:extLst>
              <a:ext uri="{FF2B5EF4-FFF2-40B4-BE49-F238E27FC236}">
                <a16:creationId xmlns:a16="http://schemas.microsoft.com/office/drawing/2014/main" id="{2F25F54B-46CD-488A-8EAC-52E4948D5116}"/>
              </a:ext>
            </a:extLst>
          </p:cNvPr>
          <p:cNvSpPr/>
          <p:nvPr userDrawn="1"/>
        </p:nvSpPr>
        <p:spPr>
          <a:xfrm>
            <a:off x="901773" y="0"/>
            <a:ext cx="8242227" cy="716279"/>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Titre 1">
            <a:extLst>
              <a:ext uri="{FF2B5EF4-FFF2-40B4-BE49-F238E27FC236}">
                <a16:creationId xmlns:a16="http://schemas.microsoft.com/office/drawing/2014/main" id="{FB9A9CA4-BE74-45EF-9824-BF94D5ACD4C3}"/>
              </a:ext>
            </a:extLst>
          </p:cNvPr>
          <p:cNvSpPr>
            <a:spLocks noGrp="1"/>
          </p:cNvSpPr>
          <p:nvPr>
            <p:ph type="title" hasCustomPrompt="1"/>
          </p:nvPr>
        </p:nvSpPr>
        <p:spPr>
          <a:xfrm>
            <a:off x="2476501" y="162000"/>
            <a:ext cx="6346948" cy="198000"/>
          </a:xfrm>
          <a:prstGeom prst="rect">
            <a:avLst/>
          </a:prstGeom>
        </p:spPr>
        <p:txBody>
          <a:bodyPr lIns="36000" tIns="36000" rIns="36000" bIns="36000" anchor="ctr" anchorCtr="0">
            <a:noAutofit/>
          </a:bodyPr>
          <a:lstStyle>
            <a:lvl1pPr>
              <a:defRPr sz="1400" b="1">
                <a:latin typeface="Arial" panose="020B0604020202020204" pitchFamily="34" charset="0"/>
                <a:cs typeface="Arial" panose="020B0604020202020204" pitchFamily="34" charset="0"/>
              </a:defRPr>
            </a:lvl1pPr>
          </a:lstStyle>
          <a:p>
            <a:r>
              <a:rPr lang="fr-FR" dirty="0"/>
              <a:t>Le super grand titre du programme </a:t>
            </a:r>
          </a:p>
        </p:txBody>
      </p:sp>
      <p:pic>
        <p:nvPicPr>
          <p:cNvPr id="31" name="Image 30">
            <a:extLst>
              <a:ext uri="{FF2B5EF4-FFF2-40B4-BE49-F238E27FC236}">
                <a16:creationId xmlns:a16="http://schemas.microsoft.com/office/drawing/2014/main" id="{ECCE1E24-EA16-4CDF-948E-E72E553C09E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0551" y="174932"/>
            <a:ext cx="409494" cy="359250"/>
          </a:xfrm>
          <a:prstGeom prst="rect">
            <a:avLst/>
          </a:prstGeom>
        </p:spPr>
      </p:pic>
      <p:pic>
        <p:nvPicPr>
          <p:cNvPr id="32" name="Image 31">
            <a:extLst>
              <a:ext uri="{FF2B5EF4-FFF2-40B4-BE49-F238E27FC236}">
                <a16:creationId xmlns:a16="http://schemas.microsoft.com/office/drawing/2014/main" id="{262301D5-085B-40D4-A6A7-AEF7607ED1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4895" y="175342"/>
            <a:ext cx="900000" cy="351220"/>
          </a:xfrm>
          <a:prstGeom prst="rect">
            <a:avLst/>
          </a:prstGeom>
        </p:spPr>
      </p:pic>
      <p:pic>
        <p:nvPicPr>
          <p:cNvPr id="33" name="Image 32">
            <a:extLst>
              <a:ext uri="{FF2B5EF4-FFF2-40B4-BE49-F238E27FC236}">
                <a16:creationId xmlns:a16="http://schemas.microsoft.com/office/drawing/2014/main" id="{6C8BAC75-732E-4AAC-A776-CA9C186C600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974210" y="0"/>
            <a:ext cx="162752" cy="716279"/>
          </a:xfrm>
          <a:prstGeom prst="rect">
            <a:avLst/>
          </a:prstGeom>
        </p:spPr>
      </p:pic>
      <p:sp>
        <p:nvSpPr>
          <p:cNvPr id="34" name="Espace réservé du texte 43">
            <a:extLst>
              <a:ext uri="{FF2B5EF4-FFF2-40B4-BE49-F238E27FC236}">
                <a16:creationId xmlns:a16="http://schemas.microsoft.com/office/drawing/2014/main" id="{30CA0B02-C01D-4BBB-B24A-4BA042A9DD96}"/>
              </a:ext>
            </a:extLst>
          </p:cNvPr>
          <p:cNvSpPr>
            <a:spLocks noGrp="1"/>
          </p:cNvSpPr>
          <p:nvPr>
            <p:ph type="body" sz="quarter" idx="14" hasCustomPrompt="1"/>
          </p:nvPr>
        </p:nvSpPr>
        <p:spPr>
          <a:xfrm>
            <a:off x="2474176" y="416650"/>
            <a:ext cx="6353986" cy="198000"/>
          </a:xfrm>
          <a:prstGeom prst="rect">
            <a:avLst/>
          </a:prstGeom>
        </p:spPr>
        <p:txBody>
          <a:bodyPr lIns="36000" tIns="36000" rIns="36000" bIns="36000" anchor="ctr" anchorCtr="0">
            <a:noAutofit/>
          </a:bodyPr>
          <a:lstStyle>
            <a:lvl1pPr marL="0" indent="0">
              <a:buNone/>
              <a:defRPr lang="fr-FR" sz="1000" b="1" i="0" kern="1200" baseline="0" dirty="0">
                <a:solidFill>
                  <a:schemeClr val="tx1"/>
                </a:solidFill>
                <a:latin typeface="Arial" panose="020B0604020202020204" pitchFamily="34" charset="0"/>
                <a:ea typeface="+mn-ea"/>
                <a:cs typeface="Arial" panose="020B0604020202020204" pitchFamily="34" charset="0"/>
              </a:defRPr>
            </a:lvl1pPr>
          </a:lstStyle>
          <a:p>
            <a:pPr lvl="0"/>
            <a:r>
              <a:rPr lang="fr-FR" dirty="0"/>
              <a:t>Un sous titre qui explicite dans tous les détails le contenu de cette belle présentation</a:t>
            </a:r>
          </a:p>
        </p:txBody>
      </p:sp>
    </p:spTree>
    <p:extLst>
      <p:ext uri="{BB962C8B-B14F-4D97-AF65-F5344CB8AC3E}">
        <p14:creationId xmlns:p14="http://schemas.microsoft.com/office/powerpoint/2010/main" val="1913962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7335BC9-90CA-4D99-BD34-36BED7BDC2F6}"/>
              </a:ext>
            </a:extLst>
          </p:cNvPr>
          <p:cNvSpPr/>
          <p:nvPr userDrawn="1"/>
        </p:nvSpPr>
        <p:spPr>
          <a:xfrm>
            <a:off x="901773" y="0"/>
            <a:ext cx="8242227" cy="716279"/>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Titre 1">
            <a:extLst>
              <a:ext uri="{FF2B5EF4-FFF2-40B4-BE49-F238E27FC236}">
                <a16:creationId xmlns:a16="http://schemas.microsoft.com/office/drawing/2014/main" id="{AAD820AC-4392-4C32-BCEE-2B95153F580C}"/>
              </a:ext>
            </a:extLst>
          </p:cNvPr>
          <p:cNvSpPr>
            <a:spLocks noGrp="1"/>
          </p:cNvSpPr>
          <p:nvPr>
            <p:ph type="title" hasCustomPrompt="1"/>
          </p:nvPr>
        </p:nvSpPr>
        <p:spPr>
          <a:xfrm>
            <a:off x="2476501" y="161579"/>
            <a:ext cx="6346948" cy="198000"/>
          </a:xfrm>
          <a:prstGeom prst="rect">
            <a:avLst/>
          </a:prstGeom>
        </p:spPr>
        <p:txBody>
          <a:bodyPr lIns="36000" tIns="36000" rIns="36000" bIns="36000" anchor="ctr" anchorCtr="0">
            <a:noAutofit/>
          </a:bodyPr>
          <a:lstStyle>
            <a:lvl1pPr>
              <a:defRPr sz="1400" b="1">
                <a:latin typeface="Arial" panose="020B0604020202020204" pitchFamily="34" charset="0"/>
                <a:cs typeface="Arial" panose="020B0604020202020204" pitchFamily="34" charset="0"/>
              </a:defRPr>
            </a:lvl1pPr>
          </a:lstStyle>
          <a:p>
            <a:r>
              <a:rPr lang="fr-FR" dirty="0" err="1"/>
              <a:t>Parcoursup</a:t>
            </a:r>
            <a:r>
              <a:rPr lang="fr-FR" dirty="0"/>
              <a:t> ? Facile !</a:t>
            </a:r>
          </a:p>
        </p:txBody>
      </p:sp>
      <p:pic>
        <p:nvPicPr>
          <p:cNvPr id="7" name="Image 6">
            <a:extLst>
              <a:ext uri="{FF2B5EF4-FFF2-40B4-BE49-F238E27FC236}">
                <a16:creationId xmlns:a16="http://schemas.microsoft.com/office/drawing/2014/main" id="{60602CAB-C260-49EF-A41F-7EFE3EAD46B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0551" y="174932"/>
            <a:ext cx="409494" cy="359250"/>
          </a:xfrm>
          <a:prstGeom prst="rect">
            <a:avLst/>
          </a:prstGeom>
        </p:spPr>
      </p:pic>
      <p:pic>
        <p:nvPicPr>
          <p:cNvPr id="8" name="Image 7">
            <a:extLst>
              <a:ext uri="{FF2B5EF4-FFF2-40B4-BE49-F238E27FC236}">
                <a16:creationId xmlns:a16="http://schemas.microsoft.com/office/drawing/2014/main" id="{AF8FFCB9-AE1D-42FB-926A-0308B7DBB5B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4895" y="175342"/>
            <a:ext cx="900000" cy="351220"/>
          </a:xfrm>
          <a:prstGeom prst="rect">
            <a:avLst/>
          </a:prstGeom>
        </p:spPr>
      </p:pic>
      <p:pic>
        <p:nvPicPr>
          <p:cNvPr id="9" name="Image 8">
            <a:extLst>
              <a:ext uri="{FF2B5EF4-FFF2-40B4-BE49-F238E27FC236}">
                <a16:creationId xmlns:a16="http://schemas.microsoft.com/office/drawing/2014/main" id="{27118F08-1131-4C49-9DDC-EC221F7BCD6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974210" y="0"/>
            <a:ext cx="162752" cy="716279"/>
          </a:xfrm>
          <a:prstGeom prst="rect">
            <a:avLst/>
          </a:prstGeom>
        </p:spPr>
      </p:pic>
      <p:sp>
        <p:nvSpPr>
          <p:cNvPr id="13" name="Espace réservé du texte 43">
            <a:extLst>
              <a:ext uri="{FF2B5EF4-FFF2-40B4-BE49-F238E27FC236}">
                <a16:creationId xmlns:a16="http://schemas.microsoft.com/office/drawing/2014/main" id="{8A0AEB7A-B5A2-4F5B-ACE5-917ACA09D058}"/>
              </a:ext>
            </a:extLst>
          </p:cNvPr>
          <p:cNvSpPr>
            <a:spLocks noGrp="1"/>
          </p:cNvSpPr>
          <p:nvPr>
            <p:ph type="body" sz="quarter" idx="14" hasCustomPrompt="1"/>
          </p:nvPr>
        </p:nvSpPr>
        <p:spPr>
          <a:xfrm>
            <a:off x="2474176" y="416650"/>
            <a:ext cx="6353986" cy="238490"/>
          </a:xfrm>
          <a:prstGeom prst="rect">
            <a:avLst/>
          </a:prstGeom>
        </p:spPr>
        <p:txBody>
          <a:bodyPr lIns="36000" tIns="36000" rIns="36000" bIns="36000" anchor="ctr" anchorCtr="0">
            <a:noAutofit/>
          </a:bodyPr>
          <a:lstStyle>
            <a:lvl1pPr marL="0" indent="0">
              <a:buNone/>
              <a:defRPr lang="fr-FR" sz="1000" b="1" i="0" kern="1200" baseline="0" dirty="0">
                <a:solidFill>
                  <a:schemeClr val="tx1"/>
                </a:solidFill>
                <a:latin typeface="Arial" panose="020B0604020202020204" pitchFamily="34" charset="0"/>
                <a:ea typeface="+mn-ea"/>
                <a:cs typeface="Arial" panose="020B0604020202020204" pitchFamily="34" charset="0"/>
              </a:defRPr>
            </a:lvl1pPr>
          </a:lstStyle>
          <a:p>
            <a:pPr lvl="0"/>
            <a:r>
              <a:rPr lang="fr-FR" dirty="0"/>
              <a:t>Tuto pédagogique pour les élèves de terminale – 2024</a:t>
            </a:r>
            <a:br>
              <a:rPr lang="fr-FR" dirty="0"/>
            </a:br>
            <a:r>
              <a:rPr lang="fr-FR" dirty="0"/>
              <a:t>souhaitant s’inscrire en 1re année de l’enseignement supérieur</a:t>
            </a:r>
          </a:p>
        </p:txBody>
      </p:sp>
      <p:sp>
        <p:nvSpPr>
          <p:cNvPr id="15" name="Espace réservé du contenu 2">
            <a:extLst>
              <a:ext uri="{FF2B5EF4-FFF2-40B4-BE49-F238E27FC236}">
                <a16:creationId xmlns:a16="http://schemas.microsoft.com/office/drawing/2014/main" id="{709D8E38-3FE0-466B-A9AA-9C4C08440D56}"/>
              </a:ext>
            </a:extLst>
          </p:cNvPr>
          <p:cNvSpPr>
            <a:spLocks noGrp="1"/>
          </p:cNvSpPr>
          <p:nvPr>
            <p:ph idx="1" hasCustomPrompt="1"/>
          </p:nvPr>
        </p:nvSpPr>
        <p:spPr>
          <a:xfrm>
            <a:off x="809624" y="1277957"/>
            <a:ext cx="8013822" cy="3266526"/>
          </a:xfrm>
          <a:prstGeom prst="rect">
            <a:avLst/>
          </a:prstGeom>
        </p:spPr>
        <p:txBody>
          <a:bodyPr anchor="t" anchorCtr="0">
            <a:normAutofit/>
          </a:bodyPr>
          <a:lstStyle>
            <a:lvl1pPr marL="0" indent="0">
              <a:lnSpc>
                <a:spcPct val="100000"/>
              </a:lnSpc>
              <a:spcBef>
                <a:spcPts val="0"/>
              </a:spcBef>
              <a:spcAft>
                <a:spcPts val="900"/>
              </a:spcAft>
              <a:buNone/>
              <a:defRPr sz="1500" b="1">
                <a:latin typeface="Arial" panose="020B0604020202020204" pitchFamily="34" charset="0"/>
                <a:cs typeface="Arial" panose="020B0604020202020204" pitchFamily="34" charset="0"/>
              </a:defRPr>
            </a:lvl1pPr>
            <a:lvl2pPr marL="0" indent="0">
              <a:spcAft>
                <a:spcPts val="900"/>
              </a:spcAft>
              <a:buNone/>
              <a:defRPr sz="1200" b="1">
                <a:latin typeface="Arial" panose="020B0604020202020204" pitchFamily="34" charset="0"/>
                <a:cs typeface="Arial" panose="020B0604020202020204" pitchFamily="34" charset="0"/>
              </a:defRPr>
            </a:lvl2pPr>
            <a:lvl3pPr marL="0" indent="0">
              <a:spcAft>
                <a:spcPts val="900"/>
              </a:spcAft>
              <a:buNone/>
              <a:defRPr sz="1000" b="1">
                <a:latin typeface="Arial" panose="020B0604020202020204" pitchFamily="34" charset="0"/>
                <a:cs typeface="Arial" panose="020B0604020202020204" pitchFamily="34" charset="0"/>
              </a:defRPr>
            </a:lvl3pPr>
            <a:lvl4pPr marL="0" indent="0">
              <a:spcAft>
                <a:spcPts val="700"/>
              </a:spcAft>
              <a:buNone/>
              <a:defRPr sz="900" b="1">
                <a:latin typeface="Arial" panose="020B0604020202020204" pitchFamily="34" charset="0"/>
                <a:cs typeface="Arial" panose="020B0604020202020204" pitchFamily="34" charset="0"/>
              </a:defRPr>
            </a:lvl4pPr>
            <a:lvl5pPr marL="0" indent="0">
              <a:spcAft>
                <a:spcPts val="900"/>
              </a:spcAft>
              <a:buNone/>
              <a:defRPr sz="800" b="1">
                <a:latin typeface="Arial" panose="020B0604020202020204" pitchFamily="34" charset="0"/>
                <a:cs typeface="Arial" panose="020B0604020202020204" pitchFamily="34" charset="0"/>
              </a:defRPr>
            </a:lvl5pPr>
            <a:lvl6pPr marL="0" indent="0">
              <a:spcBef>
                <a:spcPts val="0"/>
              </a:spcBef>
              <a:spcAft>
                <a:spcPts val="1600"/>
              </a:spcAft>
              <a:buNone/>
              <a:defRPr sz="800">
                <a:latin typeface="Arial" panose="020B0604020202020204" pitchFamily="34" charset="0"/>
                <a:cs typeface="Arial" panose="020B0604020202020204" pitchFamily="34" charset="0"/>
              </a:defRPr>
            </a:lvl6pPr>
            <a:lvl7pPr marL="0" indent="0">
              <a:spcBef>
                <a:spcPts val="0"/>
              </a:spcBef>
              <a:spcAft>
                <a:spcPts val="200"/>
              </a:spcAft>
              <a:buNone/>
              <a:defRPr sz="700">
                <a:latin typeface="Arial" panose="020B0604020202020204" pitchFamily="34" charset="0"/>
                <a:cs typeface="Arial" panose="020B0604020202020204" pitchFamily="34" charset="0"/>
              </a:defRPr>
            </a:lvl7pPr>
            <a:lvl8pPr marL="172800" indent="-171450">
              <a:spcAft>
                <a:spcPts val="900"/>
              </a:spcAft>
              <a:buClr>
                <a:srgbClr val="FFD500"/>
              </a:buClr>
              <a:buFont typeface="Wingdings" panose="05000000000000000000" pitchFamily="2" charset="2"/>
              <a:buChar char="§"/>
              <a:defRPr sz="1200" b="1">
                <a:latin typeface="Arial" panose="020B0604020202020204" pitchFamily="34" charset="0"/>
                <a:cs typeface="Arial" panose="020B0604020202020204" pitchFamily="34" charset="0"/>
              </a:defRPr>
            </a:lvl8pPr>
            <a:lvl9pPr marL="324000" indent="-171450">
              <a:spcAft>
                <a:spcPts val="900"/>
              </a:spcAft>
              <a:buClr>
                <a:srgbClr val="FFD500"/>
              </a:buClr>
              <a:buFont typeface="Courier New" panose="02070309020205020404" pitchFamily="49" charset="0"/>
              <a:buChar char="o"/>
              <a:defRPr sz="1000" b="1">
                <a:latin typeface="Arial" panose="020B0604020202020204" pitchFamily="34" charset="0"/>
                <a:cs typeface="Arial" panose="020B0604020202020204" pitchFamily="34" charset="0"/>
              </a:defRPr>
            </a:lvl9pPr>
          </a:lstStyle>
          <a:p>
            <a:pPr lvl="7"/>
            <a:r>
              <a:rPr lang="fr-FR" dirty="0"/>
              <a:t>Puces niveau 1 </a:t>
            </a:r>
            <a:r>
              <a:rPr lang="fr-FR" dirty="0" err="1"/>
              <a:t>arial</a:t>
            </a:r>
            <a:r>
              <a:rPr lang="fr-FR" dirty="0"/>
              <a:t> </a:t>
            </a:r>
            <a:r>
              <a:rPr lang="fr-FR" dirty="0" err="1"/>
              <a:t>bold</a:t>
            </a:r>
            <a:r>
              <a:rPr lang="fr-FR" dirty="0"/>
              <a:t> 12 pt noir</a:t>
            </a:r>
          </a:p>
          <a:p>
            <a:pPr lvl="8"/>
            <a:r>
              <a:rPr lang="fr-FR" dirty="0"/>
              <a:t>Puces niveau 2 </a:t>
            </a:r>
            <a:r>
              <a:rPr lang="fr-FR" dirty="0" err="1"/>
              <a:t>arial</a:t>
            </a:r>
            <a:r>
              <a:rPr lang="fr-FR" dirty="0"/>
              <a:t> </a:t>
            </a:r>
            <a:r>
              <a:rPr lang="fr-FR" dirty="0" err="1"/>
              <a:t>bold</a:t>
            </a:r>
            <a:r>
              <a:rPr lang="fr-FR" dirty="0"/>
              <a:t> 10 pt noir</a:t>
            </a:r>
          </a:p>
        </p:txBody>
      </p:sp>
      <p:sp>
        <p:nvSpPr>
          <p:cNvPr id="30" name="Footer Placeholder 4">
            <a:extLst>
              <a:ext uri="{FF2B5EF4-FFF2-40B4-BE49-F238E27FC236}">
                <a16:creationId xmlns:a16="http://schemas.microsoft.com/office/drawing/2014/main" id="{7EEE30A7-A717-405D-8BFF-F83F02A1B12B}"/>
              </a:ext>
            </a:extLst>
          </p:cNvPr>
          <p:cNvSpPr>
            <a:spLocks noGrp="1"/>
          </p:cNvSpPr>
          <p:nvPr>
            <p:ph type="ftr" sz="quarter" idx="12"/>
          </p:nvPr>
        </p:nvSpPr>
        <p:spPr>
          <a:xfrm>
            <a:off x="649446" y="4840044"/>
            <a:ext cx="2496993" cy="274097"/>
          </a:xfrm>
          <a:prstGeom prst="rect">
            <a:avLst/>
          </a:prstGeom>
        </p:spPr>
        <p:txBody>
          <a:bodyPr lIns="36000" tIns="36000" rIns="36000" bIns="36000" anchor="ctr" anchorCtr="0"/>
          <a:lstStyle>
            <a:lvl1pPr algn="l">
              <a:defRPr sz="675">
                <a:solidFill>
                  <a:schemeClr val="tx1"/>
                </a:solidFill>
                <a:latin typeface="Arial" panose="020B0604020202020204" pitchFamily="34" charset="0"/>
                <a:cs typeface="Arial" panose="020B0604020202020204" pitchFamily="34" charset="0"/>
              </a:defRPr>
            </a:lvl1pPr>
          </a:lstStyle>
          <a:p>
            <a:r>
              <a:rPr lang="fr-FR" b="1" cap="all"/>
              <a:t>Parcoursup ? Facile ! | 2024 |</a:t>
            </a:r>
            <a:endParaRPr lang="fr-FR" b="1" cap="all" dirty="0"/>
          </a:p>
        </p:txBody>
      </p:sp>
      <p:cxnSp>
        <p:nvCxnSpPr>
          <p:cNvPr id="31" name="Connecteur droit 30">
            <a:extLst>
              <a:ext uri="{FF2B5EF4-FFF2-40B4-BE49-F238E27FC236}">
                <a16:creationId xmlns:a16="http://schemas.microsoft.com/office/drawing/2014/main" id="{56E98E6D-6A82-4CC3-94F4-8EDF67D3A562}"/>
              </a:ext>
            </a:extLst>
          </p:cNvPr>
          <p:cNvCxnSpPr/>
          <p:nvPr userDrawn="1"/>
        </p:nvCxnSpPr>
        <p:spPr>
          <a:xfrm>
            <a:off x="627036"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cxnSp>
        <p:nvCxnSpPr>
          <p:cNvPr id="32" name="Connecteur droit 31">
            <a:extLst>
              <a:ext uri="{FF2B5EF4-FFF2-40B4-BE49-F238E27FC236}">
                <a16:creationId xmlns:a16="http://schemas.microsoft.com/office/drawing/2014/main" id="{1C54A817-F971-43A9-8868-C8EC02801DE5}"/>
              </a:ext>
            </a:extLst>
          </p:cNvPr>
          <p:cNvCxnSpPr/>
          <p:nvPr userDrawn="1"/>
        </p:nvCxnSpPr>
        <p:spPr>
          <a:xfrm>
            <a:off x="320551"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sp>
        <p:nvSpPr>
          <p:cNvPr id="33" name="Espace réservé du texte 22">
            <a:extLst>
              <a:ext uri="{FF2B5EF4-FFF2-40B4-BE49-F238E27FC236}">
                <a16:creationId xmlns:a16="http://schemas.microsoft.com/office/drawing/2014/main" id="{D1196686-ED1B-44AE-9BF9-FEEE8AF5D685}"/>
              </a:ext>
            </a:extLst>
          </p:cNvPr>
          <p:cNvSpPr>
            <a:spLocks noGrp="1"/>
          </p:cNvSpPr>
          <p:nvPr>
            <p:ph type="body" sz="quarter" idx="15" hasCustomPrompt="1"/>
          </p:nvPr>
        </p:nvSpPr>
        <p:spPr>
          <a:xfrm>
            <a:off x="354106" y="4839298"/>
            <a:ext cx="237563" cy="274638"/>
          </a:xfrm>
        </p:spPr>
        <p:txBody>
          <a:bodyPr lIns="36000" tIns="36000" rIns="36000" bIns="36000" anchor="ctr" anchorCtr="0">
            <a:noAutofit/>
          </a:bodyPr>
          <a:lstStyle>
            <a:lvl1pPr marL="0" indent="0" algn="ctr">
              <a:buNone/>
              <a:defRPr sz="680">
                <a:latin typeface="Arial" panose="020B0604020202020204" pitchFamily="34" charset="0"/>
                <a:cs typeface="Arial" panose="020B0604020202020204" pitchFamily="34"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fld id="{B750CBC1-04FC-48CC-BB9F-8DCC4419FEEE}" type="slidenum">
              <a:rPr lang="fr-FR" smtClean="0"/>
              <a:t>‹N°›</a:t>
            </a:fld>
            <a:endParaRPr lang="fr-FR" dirty="0"/>
          </a:p>
        </p:txBody>
      </p:sp>
    </p:spTree>
    <p:extLst>
      <p:ext uri="{BB962C8B-B14F-4D97-AF65-F5344CB8AC3E}">
        <p14:creationId xmlns:p14="http://schemas.microsoft.com/office/powerpoint/2010/main" val="336705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26" name="Footer Placeholder 4">
            <a:extLst>
              <a:ext uri="{FF2B5EF4-FFF2-40B4-BE49-F238E27FC236}">
                <a16:creationId xmlns:a16="http://schemas.microsoft.com/office/drawing/2014/main" id="{063AE389-6BCD-45B0-A6BD-652617EB7470}"/>
              </a:ext>
            </a:extLst>
          </p:cNvPr>
          <p:cNvSpPr>
            <a:spLocks noGrp="1"/>
          </p:cNvSpPr>
          <p:nvPr>
            <p:ph type="ftr" sz="quarter" idx="12"/>
          </p:nvPr>
        </p:nvSpPr>
        <p:spPr>
          <a:xfrm>
            <a:off x="649446" y="4840044"/>
            <a:ext cx="2496993" cy="274097"/>
          </a:xfrm>
          <a:prstGeom prst="rect">
            <a:avLst/>
          </a:prstGeom>
        </p:spPr>
        <p:txBody>
          <a:bodyPr lIns="36000" tIns="36000" rIns="36000" bIns="36000" anchor="ctr" anchorCtr="0"/>
          <a:lstStyle>
            <a:lvl1pPr algn="l">
              <a:defRPr sz="675">
                <a:solidFill>
                  <a:schemeClr val="tx1"/>
                </a:solidFill>
                <a:latin typeface="Arial" panose="020B0604020202020204" pitchFamily="34" charset="0"/>
                <a:cs typeface="Arial" panose="020B0604020202020204" pitchFamily="34" charset="0"/>
              </a:defRPr>
            </a:lvl1pPr>
          </a:lstStyle>
          <a:p>
            <a:r>
              <a:rPr lang="fr-FR" b="1" cap="all"/>
              <a:t>Parcoursup ? Facile ! | 2024 |</a:t>
            </a:r>
            <a:endParaRPr lang="fr-FR" b="1" cap="all" dirty="0"/>
          </a:p>
        </p:txBody>
      </p:sp>
      <p:cxnSp>
        <p:nvCxnSpPr>
          <p:cNvPr id="27" name="Connecteur droit 26">
            <a:extLst>
              <a:ext uri="{FF2B5EF4-FFF2-40B4-BE49-F238E27FC236}">
                <a16:creationId xmlns:a16="http://schemas.microsoft.com/office/drawing/2014/main" id="{C3324C75-5541-4ACB-AC2B-11F7A2AA6E60}"/>
              </a:ext>
            </a:extLst>
          </p:cNvPr>
          <p:cNvCxnSpPr/>
          <p:nvPr userDrawn="1"/>
        </p:nvCxnSpPr>
        <p:spPr>
          <a:xfrm>
            <a:off x="627036"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cxnSp>
        <p:nvCxnSpPr>
          <p:cNvPr id="28" name="Connecteur droit 27">
            <a:extLst>
              <a:ext uri="{FF2B5EF4-FFF2-40B4-BE49-F238E27FC236}">
                <a16:creationId xmlns:a16="http://schemas.microsoft.com/office/drawing/2014/main" id="{DC81F7EF-7B41-499B-9170-0D645DFC7513}"/>
              </a:ext>
            </a:extLst>
          </p:cNvPr>
          <p:cNvCxnSpPr/>
          <p:nvPr userDrawn="1"/>
        </p:nvCxnSpPr>
        <p:spPr>
          <a:xfrm>
            <a:off x="320551"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sp>
        <p:nvSpPr>
          <p:cNvPr id="29" name="Espace réservé du texte 22">
            <a:extLst>
              <a:ext uri="{FF2B5EF4-FFF2-40B4-BE49-F238E27FC236}">
                <a16:creationId xmlns:a16="http://schemas.microsoft.com/office/drawing/2014/main" id="{5E3A126E-CBE7-40C3-92D0-6D8BB7E1CB54}"/>
              </a:ext>
            </a:extLst>
          </p:cNvPr>
          <p:cNvSpPr>
            <a:spLocks noGrp="1"/>
          </p:cNvSpPr>
          <p:nvPr>
            <p:ph type="body" sz="quarter" idx="15" hasCustomPrompt="1"/>
          </p:nvPr>
        </p:nvSpPr>
        <p:spPr>
          <a:xfrm>
            <a:off x="354106" y="4839298"/>
            <a:ext cx="237563" cy="274638"/>
          </a:xfrm>
        </p:spPr>
        <p:txBody>
          <a:bodyPr lIns="36000" tIns="36000" rIns="36000" bIns="36000" anchor="ctr" anchorCtr="0">
            <a:noAutofit/>
          </a:bodyPr>
          <a:lstStyle>
            <a:lvl1pPr marL="0" indent="0" algn="ctr">
              <a:buNone/>
              <a:defRPr sz="680">
                <a:latin typeface="Arial" panose="020B0604020202020204" pitchFamily="34" charset="0"/>
                <a:cs typeface="Arial" panose="020B0604020202020204" pitchFamily="34"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fld id="{34A4A234-5956-46DB-AC39-C9001DB108BF}" type="slidenum">
              <a:rPr lang="fr-FR" smtClean="0"/>
              <a:t>‹N°›</a:t>
            </a:fld>
            <a:endParaRPr lang="fr-FR" dirty="0"/>
          </a:p>
        </p:txBody>
      </p:sp>
      <p:sp>
        <p:nvSpPr>
          <p:cNvPr id="30" name="Rectangle 29">
            <a:extLst>
              <a:ext uri="{FF2B5EF4-FFF2-40B4-BE49-F238E27FC236}">
                <a16:creationId xmlns:a16="http://schemas.microsoft.com/office/drawing/2014/main" id="{9F630811-D15E-43BB-A25E-EA5B8D921831}"/>
              </a:ext>
            </a:extLst>
          </p:cNvPr>
          <p:cNvSpPr/>
          <p:nvPr userDrawn="1"/>
        </p:nvSpPr>
        <p:spPr>
          <a:xfrm>
            <a:off x="901773" y="0"/>
            <a:ext cx="8242227" cy="716279"/>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Titre 1">
            <a:extLst>
              <a:ext uri="{FF2B5EF4-FFF2-40B4-BE49-F238E27FC236}">
                <a16:creationId xmlns:a16="http://schemas.microsoft.com/office/drawing/2014/main" id="{46A73B02-5174-4DB9-9BDD-286705850642}"/>
              </a:ext>
            </a:extLst>
          </p:cNvPr>
          <p:cNvSpPr>
            <a:spLocks noGrp="1"/>
          </p:cNvSpPr>
          <p:nvPr>
            <p:ph type="title" hasCustomPrompt="1"/>
          </p:nvPr>
        </p:nvSpPr>
        <p:spPr>
          <a:xfrm>
            <a:off x="2476501" y="162000"/>
            <a:ext cx="6346948" cy="198000"/>
          </a:xfrm>
          <a:prstGeom prst="rect">
            <a:avLst/>
          </a:prstGeom>
        </p:spPr>
        <p:txBody>
          <a:bodyPr lIns="36000" tIns="36000" rIns="36000" bIns="36000" anchor="ctr" anchorCtr="0">
            <a:noAutofit/>
          </a:bodyPr>
          <a:lstStyle>
            <a:lvl1pPr>
              <a:defRPr sz="1400" b="1">
                <a:latin typeface="Arial" panose="020B0604020202020204" pitchFamily="34" charset="0"/>
                <a:cs typeface="Arial" panose="020B0604020202020204" pitchFamily="34" charset="0"/>
              </a:defRPr>
            </a:lvl1pPr>
          </a:lstStyle>
          <a:p>
            <a:r>
              <a:rPr lang="fr-FR" dirty="0"/>
              <a:t>Le super grand titre du programme </a:t>
            </a:r>
          </a:p>
        </p:txBody>
      </p:sp>
      <p:pic>
        <p:nvPicPr>
          <p:cNvPr id="32" name="Image 31">
            <a:extLst>
              <a:ext uri="{FF2B5EF4-FFF2-40B4-BE49-F238E27FC236}">
                <a16:creationId xmlns:a16="http://schemas.microsoft.com/office/drawing/2014/main" id="{15437DC7-A76C-4A1F-B540-E32FCB54201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0551" y="174932"/>
            <a:ext cx="409494" cy="359250"/>
          </a:xfrm>
          <a:prstGeom prst="rect">
            <a:avLst/>
          </a:prstGeom>
        </p:spPr>
      </p:pic>
      <p:pic>
        <p:nvPicPr>
          <p:cNvPr id="33" name="Image 32">
            <a:extLst>
              <a:ext uri="{FF2B5EF4-FFF2-40B4-BE49-F238E27FC236}">
                <a16:creationId xmlns:a16="http://schemas.microsoft.com/office/drawing/2014/main" id="{7AF92EBB-56B0-4E5B-A04A-07F64C3534E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4895" y="175342"/>
            <a:ext cx="900000" cy="351220"/>
          </a:xfrm>
          <a:prstGeom prst="rect">
            <a:avLst/>
          </a:prstGeom>
        </p:spPr>
      </p:pic>
      <p:pic>
        <p:nvPicPr>
          <p:cNvPr id="34" name="Image 33">
            <a:extLst>
              <a:ext uri="{FF2B5EF4-FFF2-40B4-BE49-F238E27FC236}">
                <a16:creationId xmlns:a16="http://schemas.microsoft.com/office/drawing/2014/main" id="{908F8F51-CB53-435F-BC3F-D7BCE16EB5E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974210" y="0"/>
            <a:ext cx="162752" cy="716279"/>
          </a:xfrm>
          <a:prstGeom prst="rect">
            <a:avLst/>
          </a:prstGeom>
        </p:spPr>
      </p:pic>
      <p:sp>
        <p:nvSpPr>
          <p:cNvPr id="35" name="Espace réservé du texte 43">
            <a:extLst>
              <a:ext uri="{FF2B5EF4-FFF2-40B4-BE49-F238E27FC236}">
                <a16:creationId xmlns:a16="http://schemas.microsoft.com/office/drawing/2014/main" id="{67162678-3E53-4266-B346-04BB08846E22}"/>
              </a:ext>
            </a:extLst>
          </p:cNvPr>
          <p:cNvSpPr>
            <a:spLocks noGrp="1"/>
          </p:cNvSpPr>
          <p:nvPr>
            <p:ph type="body" sz="quarter" idx="14" hasCustomPrompt="1"/>
          </p:nvPr>
        </p:nvSpPr>
        <p:spPr>
          <a:xfrm>
            <a:off x="2474176" y="416650"/>
            <a:ext cx="6353986" cy="198000"/>
          </a:xfrm>
          <a:prstGeom prst="rect">
            <a:avLst/>
          </a:prstGeom>
        </p:spPr>
        <p:txBody>
          <a:bodyPr lIns="36000" tIns="36000" rIns="36000" bIns="36000" anchor="ctr" anchorCtr="0">
            <a:noAutofit/>
          </a:bodyPr>
          <a:lstStyle>
            <a:lvl1pPr marL="0" indent="0">
              <a:buNone/>
              <a:defRPr lang="fr-FR" sz="1000" b="1" i="0" kern="1200" baseline="0" dirty="0">
                <a:solidFill>
                  <a:schemeClr val="tx1"/>
                </a:solidFill>
                <a:latin typeface="Arial" panose="020B0604020202020204" pitchFamily="34" charset="0"/>
                <a:ea typeface="+mn-ea"/>
                <a:cs typeface="Arial" panose="020B0604020202020204" pitchFamily="34" charset="0"/>
              </a:defRPr>
            </a:lvl1pPr>
          </a:lstStyle>
          <a:p>
            <a:pPr lvl="0"/>
            <a:r>
              <a:rPr lang="fr-FR" dirty="0"/>
              <a:t>Un sous titre qui explicite dans tous les détails le contenu de cette belle présentation</a:t>
            </a:r>
          </a:p>
        </p:txBody>
      </p:sp>
    </p:spTree>
    <p:extLst>
      <p:ext uri="{BB962C8B-B14F-4D97-AF65-F5344CB8AC3E}">
        <p14:creationId xmlns:p14="http://schemas.microsoft.com/office/powerpoint/2010/main" val="3921753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F630811-D15E-43BB-A25E-EA5B8D921831}"/>
              </a:ext>
            </a:extLst>
          </p:cNvPr>
          <p:cNvSpPr/>
          <p:nvPr userDrawn="1"/>
        </p:nvSpPr>
        <p:spPr>
          <a:xfrm>
            <a:off x="901773" y="0"/>
            <a:ext cx="8242227" cy="716279"/>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a:extLst>
              <a:ext uri="{FF2B5EF4-FFF2-40B4-BE49-F238E27FC236}">
                <a16:creationId xmlns:a16="http://schemas.microsoft.com/office/drawing/2014/main" id="{15437DC7-A76C-4A1F-B540-E32FCB54201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0551" y="174932"/>
            <a:ext cx="409494" cy="359250"/>
          </a:xfrm>
          <a:prstGeom prst="rect">
            <a:avLst/>
          </a:prstGeom>
        </p:spPr>
      </p:pic>
      <p:pic>
        <p:nvPicPr>
          <p:cNvPr id="6" name="Image 5">
            <a:extLst>
              <a:ext uri="{FF2B5EF4-FFF2-40B4-BE49-F238E27FC236}">
                <a16:creationId xmlns:a16="http://schemas.microsoft.com/office/drawing/2014/main" id="{7AF92EBB-56B0-4E5B-A04A-07F64C3534E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4895" y="175342"/>
            <a:ext cx="900000" cy="351220"/>
          </a:xfrm>
          <a:prstGeom prst="rect">
            <a:avLst/>
          </a:prstGeom>
        </p:spPr>
      </p:pic>
      <p:sp>
        <p:nvSpPr>
          <p:cNvPr id="8" name="Footer Placeholder 4">
            <a:extLst>
              <a:ext uri="{FF2B5EF4-FFF2-40B4-BE49-F238E27FC236}">
                <a16:creationId xmlns:a16="http://schemas.microsoft.com/office/drawing/2014/main" id="{063AE389-6BCD-45B0-A6BD-652617EB7470}"/>
              </a:ext>
            </a:extLst>
          </p:cNvPr>
          <p:cNvSpPr>
            <a:spLocks noGrp="1"/>
          </p:cNvSpPr>
          <p:nvPr>
            <p:ph type="ftr" sz="quarter" idx="12"/>
          </p:nvPr>
        </p:nvSpPr>
        <p:spPr>
          <a:xfrm>
            <a:off x="649446" y="4840044"/>
            <a:ext cx="2496993" cy="274097"/>
          </a:xfrm>
          <a:prstGeom prst="rect">
            <a:avLst/>
          </a:prstGeom>
        </p:spPr>
        <p:txBody>
          <a:bodyPr lIns="36000" tIns="36000" rIns="36000" bIns="36000" anchor="ctr" anchorCtr="0"/>
          <a:lstStyle>
            <a:lvl1pPr algn="l">
              <a:defRPr sz="675">
                <a:solidFill>
                  <a:schemeClr val="tx1"/>
                </a:solidFill>
                <a:latin typeface="Arial" panose="020B0604020202020204" pitchFamily="34" charset="0"/>
                <a:cs typeface="Arial" panose="020B0604020202020204" pitchFamily="34" charset="0"/>
              </a:defRPr>
            </a:lvl1pPr>
          </a:lstStyle>
          <a:p>
            <a:r>
              <a:rPr lang="fr-FR" b="1" cap="all"/>
              <a:t>Parcoursup ? Facile ! | 2024 |</a:t>
            </a:r>
            <a:endParaRPr lang="fr-FR" b="1" cap="all" dirty="0"/>
          </a:p>
        </p:txBody>
      </p:sp>
      <p:cxnSp>
        <p:nvCxnSpPr>
          <p:cNvPr id="9" name="Connecteur droit 8">
            <a:extLst>
              <a:ext uri="{FF2B5EF4-FFF2-40B4-BE49-F238E27FC236}">
                <a16:creationId xmlns:a16="http://schemas.microsoft.com/office/drawing/2014/main" id="{C3324C75-5541-4ACB-AC2B-11F7A2AA6E60}"/>
              </a:ext>
            </a:extLst>
          </p:cNvPr>
          <p:cNvCxnSpPr/>
          <p:nvPr userDrawn="1"/>
        </p:nvCxnSpPr>
        <p:spPr>
          <a:xfrm>
            <a:off x="627036"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cxnSp>
        <p:nvCxnSpPr>
          <p:cNvPr id="10" name="Connecteur droit 9">
            <a:extLst>
              <a:ext uri="{FF2B5EF4-FFF2-40B4-BE49-F238E27FC236}">
                <a16:creationId xmlns:a16="http://schemas.microsoft.com/office/drawing/2014/main" id="{DC81F7EF-7B41-499B-9170-0D645DFC7513}"/>
              </a:ext>
            </a:extLst>
          </p:cNvPr>
          <p:cNvCxnSpPr/>
          <p:nvPr userDrawn="1"/>
        </p:nvCxnSpPr>
        <p:spPr>
          <a:xfrm>
            <a:off x="320551"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sp>
        <p:nvSpPr>
          <p:cNvPr id="11" name="Espace réservé du texte 22">
            <a:extLst>
              <a:ext uri="{FF2B5EF4-FFF2-40B4-BE49-F238E27FC236}">
                <a16:creationId xmlns:a16="http://schemas.microsoft.com/office/drawing/2014/main" id="{5E3A126E-CBE7-40C3-92D0-6D8BB7E1CB54}"/>
              </a:ext>
            </a:extLst>
          </p:cNvPr>
          <p:cNvSpPr>
            <a:spLocks noGrp="1"/>
          </p:cNvSpPr>
          <p:nvPr>
            <p:ph type="body" sz="quarter" idx="15" hasCustomPrompt="1"/>
          </p:nvPr>
        </p:nvSpPr>
        <p:spPr>
          <a:xfrm>
            <a:off x="354106" y="4839298"/>
            <a:ext cx="237563" cy="274638"/>
          </a:xfrm>
        </p:spPr>
        <p:txBody>
          <a:bodyPr lIns="36000" tIns="36000" rIns="36000" bIns="36000" anchor="ctr" anchorCtr="0">
            <a:noAutofit/>
          </a:bodyPr>
          <a:lstStyle>
            <a:lvl1pPr marL="0" indent="0" algn="ctr">
              <a:buNone/>
              <a:defRPr sz="680">
                <a:latin typeface="Arial" panose="020B0604020202020204" pitchFamily="34" charset="0"/>
                <a:cs typeface="Arial" panose="020B0604020202020204" pitchFamily="34"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fld id="{B99ACFA2-9567-4878-9A8C-BAE6027595D0}" type="slidenum">
              <a:rPr lang="fr-FR" smtClean="0"/>
              <a:t>‹N°›</a:t>
            </a:fld>
            <a:endParaRPr lang="fr-FR" dirty="0"/>
          </a:p>
        </p:txBody>
      </p:sp>
      <p:sp>
        <p:nvSpPr>
          <p:cNvPr id="12" name="Titre 1">
            <a:extLst>
              <a:ext uri="{FF2B5EF4-FFF2-40B4-BE49-F238E27FC236}">
                <a16:creationId xmlns:a16="http://schemas.microsoft.com/office/drawing/2014/main" id="{AAD820AC-4392-4C32-BCEE-2B95153F580C}"/>
              </a:ext>
            </a:extLst>
          </p:cNvPr>
          <p:cNvSpPr>
            <a:spLocks noGrp="1"/>
          </p:cNvSpPr>
          <p:nvPr>
            <p:ph type="title" hasCustomPrompt="1"/>
          </p:nvPr>
        </p:nvSpPr>
        <p:spPr>
          <a:xfrm>
            <a:off x="2476501" y="161579"/>
            <a:ext cx="6346948" cy="198000"/>
          </a:xfrm>
          <a:prstGeom prst="rect">
            <a:avLst/>
          </a:prstGeom>
        </p:spPr>
        <p:txBody>
          <a:bodyPr lIns="36000" tIns="36000" rIns="36000" bIns="36000" anchor="ctr" anchorCtr="0">
            <a:noAutofit/>
          </a:bodyPr>
          <a:lstStyle>
            <a:lvl1pPr>
              <a:defRPr sz="1400" b="1">
                <a:latin typeface="Arial" panose="020B0604020202020204" pitchFamily="34" charset="0"/>
                <a:cs typeface="Arial" panose="020B0604020202020204" pitchFamily="34" charset="0"/>
              </a:defRPr>
            </a:lvl1pPr>
          </a:lstStyle>
          <a:p>
            <a:r>
              <a:rPr lang="fr-FR" dirty="0" err="1"/>
              <a:t>Parcoursup</a:t>
            </a:r>
            <a:r>
              <a:rPr lang="fr-FR" dirty="0"/>
              <a:t> ? Facile !</a:t>
            </a:r>
          </a:p>
        </p:txBody>
      </p:sp>
      <p:sp>
        <p:nvSpPr>
          <p:cNvPr id="13" name="Espace réservé du texte 43">
            <a:extLst>
              <a:ext uri="{FF2B5EF4-FFF2-40B4-BE49-F238E27FC236}">
                <a16:creationId xmlns:a16="http://schemas.microsoft.com/office/drawing/2014/main" id="{8A0AEB7A-B5A2-4F5B-ACE5-917ACA09D058}"/>
              </a:ext>
            </a:extLst>
          </p:cNvPr>
          <p:cNvSpPr>
            <a:spLocks noGrp="1"/>
          </p:cNvSpPr>
          <p:nvPr>
            <p:ph type="body" sz="quarter" idx="14" hasCustomPrompt="1"/>
          </p:nvPr>
        </p:nvSpPr>
        <p:spPr>
          <a:xfrm>
            <a:off x="2474176" y="416650"/>
            <a:ext cx="6353986" cy="238490"/>
          </a:xfrm>
          <a:prstGeom prst="rect">
            <a:avLst/>
          </a:prstGeom>
        </p:spPr>
        <p:txBody>
          <a:bodyPr lIns="36000" tIns="36000" rIns="36000" bIns="36000" anchor="ctr" anchorCtr="0">
            <a:noAutofit/>
          </a:bodyPr>
          <a:lstStyle>
            <a:lvl1pPr marL="0" indent="0">
              <a:buNone/>
              <a:defRPr lang="fr-FR" sz="1000" b="1" i="0" kern="1200" baseline="0" dirty="0">
                <a:solidFill>
                  <a:schemeClr val="tx1"/>
                </a:solidFill>
                <a:latin typeface="Arial" panose="020B0604020202020204" pitchFamily="34" charset="0"/>
                <a:ea typeface="+mn-ea"/>
                <a:cs typeface="Arial" panose="020B0604020202020204" pitchFamily="34" charset="0"/>
              </a:defRPr>
            </a:lvl1pPr>
          </a:lstStyle>
          <a:p>
            <a:pPr lvl="0"/>
            <a:r>
              <a:rPr lang="fr-FR" dirty="0"/>
              <a:t>Tuto pédagogique pour les élèves de terminale 2024</a:t>
            </a:r>
            <a:br>
              <a:rPr lang="fr-FR" dirty="0"/>
            </a:br>
            <a:r>
              <a:rPr lang="fr-FR" dirty="0"/>
              <a:t>souhaitant s’inscrire en 1re année de l’enseignement supérieur</a:t>
            </a:r>
          </a:p>
        </p:txBody>
      </p:sp>
    </p:spTree>
    <p:extLst>
      <p:ext uri="{BB962C8B-B14F-4D97-AF65-F5344CB8AC3E}">
        <p14:creationId xmlns:p14="http://schemas.microsoft.com/office/powerpoint/2010/main" val="30682394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4098"/>
            <a:ext cx="7886700" cy="995093"/>
          </a:xfrm>
          <a:prstGeom prst="rect">
            <a:avLst/>
          </a:prstGeom>
        </p:spPr>
        <p:txBody>
          <a:bodyPr vert="horz" lIns="36000" tIns="36000" rIns="36000" bIns="36000" rtlCol="0" anchor="ctr" anchorCtr="0">
            <a:noAutofit/>
          </a:bodyPr>
          <a:lstStyle/>
          <a:p>
            <a:r>
              <a:rPr lang="fr-FR"/>
              <a:t>Modifiez le style du titre</a:t>
            </a:r>
            <a:endParaRPr lang="en-US" dirty="0"/>
          </a:p>
        </p:txBody>
      </p:sp>
      <p:sp>
        <p:nvSpPr>
          <p:cNvPr id="3" name="Text Placeholder 2"/>
          <p:cNvSpPr>
            <a:spLocks noGrp="1"/>
          </p:cNvSpPr>
          <p:nvPr>
            <p:ph type="body" idx="1"/>
          </p:nvPr>
        </p:nvSpPr>
        <p:spPr>
          <a:xfrm>
            <a:off x="628650" y="1370486"/>
            <a:ext cx="7886700" cy="3266526"/>
          </a:xfrm>
          <a:prstGeom prst="rect">
            <a:avLst/>
          </a:prstGeom>
        </p:spPr>
        <p:txBody>
          <a:bodyPr vert="horz" lIns="36000" tIns="36000" rIns="36000" bIns="36000" rtlCol="0" anchor="ctr" anchorCtr="0">
            <a:no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Tree>
    <p:extLst>
      <p:ext uri="{BB962C8B-B14F-4D97-AF65-F5344CB8AC3E}">
        <p14:creationId xmlns:p14="http://schemas.microsoft.com/office/powerpoint/2010/main" val="651265443"/>
      </p:ext>
    </p:extLst>
  </p:cSld>
  <p:clrMap bg1="lt1" tx1="dk1" bg2="lt2" tx2="dk2" accent1="accent1" accent2="accent2" accent3="accent3" accent4="accent4" accent5="accent5" accent6="accent6" hlink="hlink" folHlink="folHlink"/>
  <p:sldLayoutIdLst>
    <p:sldLayoutId id="2147483673" r:id="rId1"/>
    <p:sldLayoutId id="2147483675" r:id="rId2"/>
    <p:sldLayoutId id="2147483686" r:id="rId3"/>
    <p:sldLayoutId id="2147483687" r:id="rId4"/>
    <p:sldLayoutId id="2147483688" r:id="rId5"/>
    <p:sldLayoutId id="2147483689" r:id="rId6"/>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dossier.parcoursup.fr/Candidat/carte"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www.parcoursup.gouv.fr/candidater-sur-parcoursup/nos-conseils-pour-completer-votre-dossier-et-confirmer-vos-voeux-1631"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hyperlink" Target="https://parcoursup.fr/" TargetMode="External"/><Relationship Id="rId7" Type="http://schemas.openxmlformats.org/officeDocument/2006/relationships/hyperlink" Target="https://www.parcoursup.gouv.fr/faq/thematiques/fonctionnement-de-parcoursup" TargetMode="External"/><Relationship Id="rId2" Type="http://schemas.openxmlformats.org/officeDocument/2006/relationships/hyperlink" Target="https://lycee-avenirs.onisep.fr/" TargetMode="External"/><Relationship Id="rId1" Type="http://schemas.openxmlformats.org/officeDocument/2006/relationships/slideLayout" Target="../slideLayouts/slideLayout6.xml"/><Relationship Id="rId6" Type="http://schemas.openxmlformats.org/officeDocument/2006/relationships/hyperlink" Target="http://www.horizons21.fr/" TargetMode="External"/><Relationship Id="rId5" Type="http://schemas.openxmlformats.org/officeDocument/2006/relationships/hyperlink" Target="http://www.monorientationenligne.fr/qr/index.php" TargetMode="External"/><Relationship Id="rId4" Type="http://schemas.openxmlformats.org/officeDocument/2006/relationships/hyperlink" Target="https://dossier.parcoursup.fr/Candidat/carte"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Parcoursup%202024%20:%20comment%20formuler%20des%20v&#339;ux%20en%20apprentissage%20?%20-%20OnisepTV%20:%20l&#8217;information%20pour%20l&#8217;orientation%20en%20vid&#233;o"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s://www.euroguidance-france.org/les-differentes-formes-de-mobilite-en-europe/" TargetMode="External"/><Relationship Id="rId2" Type="http://schemas.openxmlformats.org/officeDocument/2006/relationships/hyperlink" Target="https://www.service-civique.gouv.fr/" TargetMode="External"/><Relationship Id="rId1" Type="http://schemas.openxmlformats.org/officeDocument/2006/relationships/slideLayout" Target="../slideLayouts/slideLayout6.xml"/><Relationship Id="rId5" Type="http://schemas.openxmlformats.org/officeDocument/2006/relationships/hyperlink" Target="https://www.1jeune1solution.gouv.fr/" TargetMode="External"/><Relationship Id="rId4" Type="http://schemas.openxmlformats.org/officeDocument/2006/relationships/hyperlink" Target="https://travail-emploi.gouv.fr/emploi/mesures-jeune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oniseptv.onisep.fr/video/parcoursup-2024-une-plateforme-au-service-de-vos-projets" TargetMode="External"/><Relationship Id="rId1" Type="http://schemas.openxmlformats.org/officeDocument/2006/relationships/slideLayout" Target="../slideLayouts/slideLayout4.xml"/><Relationship Id="rId5" Type="http://schemas.openxmlformats.org/officeDocument/2006/relationships/hyperlink" Target="http://www.parcoursup.gouv.fr/" TargetMode="External"/><Relationship Id="rId4" Type="http://schemas.openxmlformats.org/officeDocument/2006/relationships/hyperlink" Target="https://www.parcoursup.fr/index.php?desc=calendrier"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parcoursup.gouv.fr/calendrier-2024-4" TargetMode="Externa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dossier.parcoursup.fr/Candidat/authentification"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labonnealternance.apprentissage.beta.gouv.fr/"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hyperlink" Target="https://www.onisep.fr/formation/apres-le-bac-les-etudes-superieures/les-principales-filieres-d-etudes-superieures/les-ecoles-specialisees" TargetMode="External"/><Relationship Id="rId3" Type="http://schemas.openxmlformats.org/officeDocument/2006/relationships/hyperlink" Target="https://www.onisep.fr/formation/apres-le-bac-les-etudes-superieures/les-principales-filieres-d-etudes-superieures/les-bts-brevet-de-technicien-superieur" TargetMode="External"/><Relationship Id="rId7" Type="http://schemas.openxmlformats.org/officeDocument/2006/relationships/hyperlink" Target="https://www.onisep.fr/formation/apres-le-bac-les-etudes-superieures/conseils-et-strategies-d-etudes/reussir-dans-le-sup" TargetMode="External"/><Relationship Id="rId2" Type="http://schemas.openxmlformats.org/officeDocument/2006/relationships/hyperlink" Target="https://www.onisep.fr/formation/apres-le-bac-les-etudes-superieures/que-faire-apres-le-bac" TargetMode="External"/><Relationship Id="rId1" Type="http://schemas.openxmlformats.org/officeDocument/2006/relationships/slideLayout" Target="../slideLayouts/slideLayout6.xml"/><Relationship Id="rId6" Type="http://schemas.openxmlformats.org/officeDocument/2006/relationships/hyperlink" Target="https://www.onisep.fr/formation/apres-le-bac-les-etudes-superieures/les-principales-filieres-d-etudes-superieures/les-licences" TargetMode="External"/><Relationship Id="rId11" Type="http://schemas.openxmlformats.org/officeDocument/2006/relationships/hyperlink" Target="https://www.onisep.fr/content/download/1309225/file/Apr%C3%A8s%20votre%20bac%20pro,%20poursuivez%20vos%20%C3%A9tudes.docx" TargetMode="External"/><Relationship Id="rId5" Type="http://schemas.openxmlformats.org/officeDocument/2006/relationships/hyperlink" Target="https://www.onisep.fr/formation/apres-le-bac-les-etudes-superieures/les-principales-filieres-d-etudes-superieures/les-deust" TargetMode="External"/><Relationship Id="rId10" Type="http://schemas.openxmlformats.org/officeDocument/2006/relationships/hyperlink" Target="https://www.onisep.fr/content/download/1309228/file/D%C3%A9couvrez%20les%20formations%20post%20bac%20pro.docx" TargetMode="External"/><Relationship Id="rId4" Type="http://schemas.openxmlformats.org/officeDocument/2006/relationships/hyperlink" Target="https://www.onisep.fr/formation/apres-le-bac-les-etudes-superieures/les-principales-filieres-d-etudes-superieures/les-but-bachelors-universitaires-de-technologie" TargetMode="External"/><Relationship Id="rId9" Type="http://schemas.openxmlformats.org/officeDocument/2006/relationships/hyperlink" Target="http://www.horizons21.f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C16C69F6-0882-4DEF-B883-0C8FAF8BD299}"/>
              </a:ext>
            </a:extLst>
          </p:cNvPr>
          <p:cNvSpPr>
            <a:spLocks noGrp="1"/>
          </p:cNvSpPr>
          <p:nvPr>
            <p:ph type="ctrTitle"/>
          </p:nvPr>
        </p:nvSpPr>
        <p:spPr>
          <a:xfrm>
            <a:off x="1920970" y="2846961"/>
            <a:ext cx="6858000" cy="1157999"/>
          </a:xfrm>
        </p:spPr>
        <p:txBody>
          <a:bodyPr/>
          <a:lstStyle/>
          <a:p>
            <a:r>
              <a:rPr lang="fr-FR" sz="3000" cap="all" dirty="0"/>
              <a:t>PARCOURSUP ? Facile !</a:t>
            </a:r>
          </a:p>
        </p:txBody>
      </p:sp>
      <p:sp>
        <p:nvSpPr>
          <p:cNvPr id="5" name="Sous-titre 1">
            <a:extLst>
              <a:ext uri="{FF2B5EF4-FFF2-40B4-BE49-F238E27FC236}">
                <a16:creationId xmlns:a16="http://schemas.microsoft.com/office/drawing/2014/main" id="{8F1C9E97-D55A-41BE-B28D-503B2CBB8B19}"/>
              </a:ext>
            </a:extLst>
          </p:cNvPr>
          <p:cNvSpPr>
            <a:spLocks noGrp="1"/>
          </p:cNvSpPr>
          <p:nvPr>
            <p:ph type="subTitle" idx="1"/>
          </p:nvPr>
        </p:nvSpPr>
        <p:spPr>
          <a:xfrm>
            <a:off x="1920970" y="3683999"/>
            <a:ext cx="6858000" cy="1305226"/>
          </a:xfrm>
        </p:spPr>
        <p:txBody>
          <a:bodyPr anchor="ctr" anchorCtr="0"/>
          <a:lstStyle/>
          <a:p>
            <a:r>
              <a:rPr lang="fr-FR" cap="all" dirty="0"/>
              <a:t>Tuto pédagogique</a:t>
            </a:r>
            <a:br>
              <a:rPr lang="fr-FR" cap="all" dirty="0"/>
            </a:br>
            <a:r>
              <a:rPr lang="fr-FR" b="0" dirty="0"/>
              <a:t>pour les élèves de terminale souhaitant</a:t>
            </a:r>
            <a:br>
              <a:rPr lang="fr-FR" b="0" dirty="0"/>
            </a:br>
            <a:r>
              <a:rPr lang="fr-FR" b="0" dirty="0"/>
              <a:t>s’inscrire en 1</a:t>
            </a:r>
            <a:r>
              <a:rPr lang="fr-FR" b="0" baseline="30000" dirty="0"/>
              <a:t>re</a:t>
            </a:r>
            <a:r>
              <a:rPr lang="fr-FR" b="0" dirty="0"/>
              <a:t> année de l’enseignement supérieur</a:t>
            </a:r>
          </a:p>
        </p:txBody>
      </p:sp>
      <p:cxnSp>
        <p:nvCxnSpPr>
          <p:cNvPr id="4" name="Connecteur droit 3">
            <a:extLst>
              <a:ext uri="{FF2B5EF4-FFF2-40B4-BE49-F238E27FC236}">
                <a16:creationId xmlns:a16="http://schemas.microsoft.com/office/drawing/2014/main" id="{01A9FFF3-9111-2AB3-E3AE-3D30656161C9}"/>
              </a:ext>
            </a:extLst>
          </p:cNvPr>
          <p:cNvCxnSpPr>
            <a:cxnSpLocks/>
          </p:cNvCxnSpPr>
          <p:nvPr/>
        </p:nvCxnSpPr>
        <p:spPr>
          <a:xfrm>
            <a:off x="1627799" y="3278221"/>
            <a:ext cx="0" cy="1420779"/>
          </a:xfrm>
          <a:prstGeom prst="line">
            <a:avLst/>
          </a:prstGeom>
          <a:ln w="76200" cap="rnd">
            <a:solidFill>
              <a:srgbClr val="E3000B"/>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18960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2"/>
          </p:nvPr>
        </p:nvSpPr>
        <p:spPr/>
        <p:txBody>
          <a:bodyPr/>
          <a:lstStyle/>
          <a:p>
            <a:r>
              <a:rPr lang="fr-FR" b="1" cap="all" dirty="0"/>
              <a:t>Parcoursup ? Facile ! | 2024 |</a:t>
            </a:r>
          </a:p>
        </p:txBody>
      </p:sp>
      <p:sp>
        <p:nvSpPr>
          <p:cNvPr id="3" name="Espace réservé du texte 2"/>
          <p:cNvSpPr>
            <a:spLocks noGrp="1"/>
          </p:cNvSpPr>
          <p:nvPr>
            <p:ph type="body" sz="quarter" idx="15"/>
          </p:nvPr>
        </p:nvSpPr>
        <p:spPr/>
        <p:txBody>
          <a:bodyPr/>
          <a:lstStyle/>
          <a:p>
            <a:fld id="{FF0BD7DD-A40F-40CC-BC89-932811700F0D}" type="slidenum">
              <a:rPr lang="fr-FR" smtClean="0"/>
              <a:t>10</a:t>
            </a:fld>
            <a:endParaRPr lang="fr-FR" dirty="0"/>
          </a:p>
        </p:txBody>
      </p:sp>
      <p:sp>
        <p:nvSpPr>
          <p:cNvPr id="6" name="Titre 47">
            <a:extLst>
              <a:ext uri="{FF2B5EF4-FFF2-40B4-BE49-F238E27FC236}">
                <a16:creationId xmlns:a16="http://schemas.microsoft.com/office/drawing/2014/main" id="{3AF420EA-9982-449A-90BE-2AF28A52B4B7}"/>
              </a:ext>
            </a:extLst>
          </p:cNvPr>
          <p:cNvSpPr>
            <a:spLocks noGrp="1"/>
          </p:cNvSpPr>
          <p:nvPr>
            <p:ph type="title"/>
          </p:nvPr>
        </p:nvSpPr>
        <p:spPr>
          <a:xfrm>
            <a:off x="2476501" y="161185"/>
            <a:ext cx="6346948" cy="198000"/>
          </a:xfrm>
        </p:spPr>
        <p:txBody>
          <a:bodyPr/>
          <a:lstStyle/>
          <a:p>
            <a:r>
              <a:rPr lang="fr-FR" cap="all" dirty="0"/>
              <a:t>Parcoursup ? Facile !</a:t>
            </a:r>
          </a:p>
        </p:txBody>
      </p:sp>
      <p:sp>
        <p:nvSpPr>
          <p:cNvPr id="7" name="Espace réservé du texte 48">
            <a:extLst>
              <a:ext uri="{FF2B5EF4-FFF2-40B4-BE49-F238E27FC236}">
                <a16:creationId xmlns:a16="http://schemas.microsoft.com/office/drawing/2014/main" id="{103625C9-4179-407D-9FD9-42427686D19B}"/>
              </a:ext>
            </a:extLst>
          </p:cNvPr>
          <p:cNvSpPr>
            <a:spLocks noGrp="1"/>
          </p:cNvSpPr>
          <p:nvPr>
            <p:ph type="body" sz="quarter" idx="14"/>
          </p:nvPr>
        </p:nvSpPr>
        <p:spPr>
          <a:xfrm>
            <a:off x="2474176" y="416650"/>
            <a:ext cx="6353986" cy="198000"/>
          </a:xfrm>
        </p:spPr>
        <p:txBody>
          <a:bodyPr/>
          <a:lstStyle/>
          <a:p>
            <a:r>
              <a:rPr lang="fr-FR" dirty="0"/>
              <a:t>Tuto pédagogique </a:t>
            </a:r>
            <a:r>
              <a:rPr lang="fr-FR" b="0" dirty="0"/>
              <a:t>pour les élèves de terminale </a:t>
            </a:r>
            <a:br>
              <a:rPr lang="fr-FR" b="0" dirty="0"/>
            </a:br>
            <a:r>
              <a:rPr lang="fr-FR" b="0" dirty="0"/>
              <a:t>souhaitant s’inscrire en 1</a:t>
            </a:r>
            <a:r>
              <a:rPr lang="fr-FR" b="0" baseline="30000" dirty="0"/>
              <a:t>re</a:t>
            </a:r>
            <a:r>
              <a:rPr lang="fr-FR" b="0" dirty="0"/>
              <a:t> année de l’enseignement supérieur</a:t>
            </a:r>
          </a:p>
        </p:txBody>
      </p:sp>
      <p:sp>
        <p:nvSpPr>
          <p:cNvPr id="8" name="Espace réservé du contenu 9">
            <a:extLst>
              <a:ext uri="{FF2B5EF4-FFF2-40B4-BE49-F238E27FC236}">
                <a16:creationId xmlns:a16="http://schemas.microsoft.com/office/drawing/2014/main" id="{8BAB8016-5C31-4AEB-8784-10CD4780A56E}"/>
              </a:ext>
            </a:extLst>
          </p:cNvPr>
          <p:cNvSpPr txBox="1">
            <a:spLocks/>
          </p:cNvSpPr>
          <p:nvPr/>
        </p:nvSpPr>
        <p:spPr>
          <a:xfrm>
            <a:off x="854758" y="900000"/>
            <a:ext cx="7811832" cy="385875"/>
          </a:xfrm>
          <a:prstGeom prst="rect">
            <a:avLst/>
          </a:prstGeom>
        </p:spPr>
        <p:txBody>
          <a:bodyPr vert="horz" lIns="36000" tIns="36000" rIns="36000" bIns="36000" rtlCol="0" anchor="t"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1200"/>
              </a:spcAft>
              <a:buNone/>
            </a:pPr>
            <a:r>
              <a:rPr lang="fr-FR" sz="1600" b="1" cap="all" spc="50" dirty="0">
                <a:solidFill>
                  <a:srgbClr val="000091"/>
                </a:solidFill>
                <a:latin typeface="Arial" panose="020B0604020202020204" pitchFamily="34" charset="0"/>
                <a:cs typeface="Arial" panose="020B0604020202020204" pitchFamily="34" charset="0"/>
              </a:rPr>
              <a:t>Comment rechercher une formation ?</a:t>
            </a:r>
          </a:p>
        </p:txBody>
      </p:sp>
      <p:sp>
        <p:nvSpPr>
          <p:cNvPr id="4" name="Rectangle 3"/>
          <p:cNvSpPr/>
          <p:nvPr/>
        </p:nvSpPr>
        <p:spPr>
          <a:xfrm>
            <a:off x="802498" y="1393549"/>
            <a:ext cx="3200400" cy="1785489"/>
          </a:xfrm>
          <a:prstGeom prst="rect">
            <a:avLst/>
          </a:prstGeom>
        </p:spPr>
        <p:txBody>
          <a:bodyPr wrap="square">
            <a:spAutoFit/>
          </a:bodyPr>
          <a:lstStyle/>
          <a:p>
            <a:pPr>
              <a:lnSpc>
                <a:spcPct val="150000"/>
              </a:lnSpc>
            </a:pPr>
            <a:r>
              <a:rPr lang="fr-FR" sz="1600" baseline="30000" dirty="0">
                <a:solidFill>
                  <a:srgbClr val="000000"/>
                </a:solidFill>
                <a:latin typeface="Arial" panose="020B0604020202020204" pitchFamily="34" charset="0"/>
                <a:cs typeface="Arial" panose="020B0604020202020204" pitchFamily="34" charset="0"/>
              </a:rPr>
              <a:t>S’informer et découvrir </a:t>
            </a:r>
            <a:br>
              <a:rPr lang="fr-FR" sz="1600" baseline="30000" dirty="0">
                <a:solidFill>
                  <a:srgbClr val="000000"/>
                </a:solidFill>
                <a:latin typeface="Arial" panose="020B0604020202020204" pitchFamily="34" charset="0"/>
                <a:cs typeface="Arial" panose="020B0604020202020204" pitchFamily="34" charset="0"/>
              </a:rPr>
            </a:br>
            <a:r>
              <a:rPr lang="fr-FR" sz="1600" baseline="30000" dirty="0">
                <a:solidFill>
                  <a:srgbClr val="000000"/>
                </a:solidFill>
                <a:latin typeface="Arial" panose="020B0604020202020204" pitchFamily="34" charset="0"/>
                <a:cs typeface="Arial" panose="020B0604020202020204" pitchFamily="34" charset="0"/>
              </a:rPr>
              <a:t>les formations avec </a:t>
            </a:r>
            <a:br>
              <a:rPr lang="fr-FR" sz="1600" baseline="30000" dirty="0">
                <a:solidFill>
                  <a:srgbClr val="000000"/>
                </a:solidFill>
                <a:latin typeface="Arial" panose="020B0604020202020204" pitchFamily="34" charset="0"/>
                <a:cs typeface="Arial" panose="020B0604020202020204" pitchFamily="34" charset="0"/>
              </a:rPr>
            </a:br>
            <a:r>
              <a:rPr lang="fr-FR" sz="1600" baseline="30000" dirty="0">
                <a:solidFill>
                  <a:srgbClr val="000000"/>
                </a:solidFill>
                <a:latin typeface="Arial" panose="020B0604020202020204" pitchFamily="34" charset="0"/>
                <a:cs typeface="Arial" panose="020B0604020202020204" pitchFamily="34" charset="0"/>
              </a:rPr>
              <a:t>le moteur de recherche, </a:t>
            </a:r>
            <a:br>
              <a:rPr lang="fr-FR" sz="1600" baseline="30000" dirty="0">
                <a:solidFill>
                  <a:srgbClr val="000000"/>
                </a:solidFill>
                <a:latin typeface="Arial" panose="020B0604020202020204" pitchFamily="34" charset="0"/>
                <a:cs typeface="Arial" panose="020B0604020202020204" pitchFamily="34" charset="0"/>
              </a:rPr>
            </a:br>
            <a:r>
              <a:rPr lang="fr-FR" sz="1600" baseline="30000" dirty="0">
                <a:solidFill>
                  <a:srgbClr val="000000"/>
                </a:solidFill>
                <a:latin typeface="Arial" panose="020B0604020202020204" pitchFamily="34" charset="0"/>
                <a:cs typeface="Arial" panose="020B0604020202020204" pitchFamily="34" charset="0"/>
              </a:rPr>
              <a:t>par </a:t>
            </a:r>
            <a:r>
              <a:rPr lang="fr-FR" sz="1600" b="1" baseline="30000" dirty="0">
                <a:solidFill>
                  <a:srgbClr val="000000"/>
                </a:solidFill>
                <a:latin typeface="Arial" panose="020B0604020202020204" pitchFamily="34" charset="0"/>
                <a:cs typeface="Arial" panose="020B0604020202020204" pitchFamily="34" charset="0"/>
              </a:rPr>
              <a:t>mots-clés</a:t>
            </a:r>
            <a:r>
              <a:rPr lang="fr-FR" sz="1600" baseline="30000" dirty="0">
                <a:solidFill>
                  <a:srgbClr val="000000"/>
                </a:solidFill>
                <a:latin typeface="Arial" panose="020B0604020202020204" pitchFamily="34" charset="0"/>
                <a:cs typeface="Arial" panose="020B0604020202020204" pitchFamily="34" charset="0"/>
              </a:rPr>
              <a:t>, </a:t>
            </a:r>
            <a:br>
              <a:rPr lang="fr-FR" sz="1600" baseline="30000" dirty="0">
                <a:solidFill>
                  <a:srgbClr val="000000"/>
                </a:solidFill>
                <a:latin typeface="Arial" panose="020B0604020202020204" pitchFamily="34" charset="0"/>
                <a:cs typeface="Arial" panose="020B0604020202020204" pitchFamily="34" charset="0"/>
              </a:rPr>
            </a:br>
            <a:r>
              <a:rPr lang="fr-FR" sz="1600" baseline="30000" dirty="0">
                <a:solidFill>
                  <a:srgbClr val="000000"/>
                </a:solidFill>
                <a:latin typeface="Arial" panose="020B0604020202020204" pitchFamily="34" charset="0"/>
                <a:cs typeface="Arial" panose="020B0604020202020204" pitchFamily="34" charset="0"/>
              </a:rPr>
              <a:t>par </a:t>
            </a:r>
            <a:r>
              <a:rPr lang="fr-FR" sz="1600" b="1" baseline="30000" dirty="0">
                <a:solidFill>
                  <a:srgbClr val="000000"/>
                </a:solidFill>
                <a:latin typeface="Arial" panose="020B0604020202020204" pitchFamily="34" charset="0"/>
                <a:cs typeface="Arial" panose="020B0604020202020204" pitchFamily="34" charset="0"/>
              </a:rPr>
              <a:t>types de formation </a:t>
            </a:r>
            <a:br>
              <a:rPr lang="fr-FR" sz="1600" b="1" baseline="30000" dirty="0">
                <a:solidFill>
                  <a:srgbClr val="000000"/>
                </a:solidFill>
                <a:latin typeface="Arial" panose="020B0604020202020204" pitchFamily="34" charset="0"/>
                <a:cs typeface="Arial" panose="020B0604020202020204" pitchFamily="34" charset="0"/>
              </a:rPr>
            </a:br>
            <a:r>
              <a:rPr lang="fr-FR" sz="1600" baseline="30000" dirty="0">
                <a:solidFill>
                  <a:srgbClr val="000000"/>
                </a:solidFill>
                <a:latin typeface="Arial" panose="020B0604020202020204" pitchFamily="34" charset="0"/>
                <a:cs typeface="Arial" panose="020B0604020202020204" pitchFamily="34" charset="0"/>
              </a:rPr>
              <a:t>ou en </a:t>
            </a:r>
            <a:r>
              <a:rPr lang="fr-FR" sz="1600" b="1" baseline="30000" dirty="0" err="1">
                <a:solidFill>
                  <a:srgbClr val="000000"/>
                </a:solidFill>
                <a:latin typeface="Arial" panose="020B0604020202020204" pitchFamily="34" charset="0"/>
                <a:cs typeface="Arial" panose="020B0604020202020204" pitchFamily="34" charset="0"/>
              </a:rPr>
              <a:t>géolocalisant</a:t>
            </a:r>
            <a:r>
              <a:rPr lang="fr-FR" sz="1600" baseline="30000" dirty="0">
                <a:solidFill>
                  <a:srgbClr val="000000"/>
                </a:solidFill>
                <a:latin typeface="Arial" panose="020B0604020202020204" pitchFamily="34" charset="0"/>
                <a:cs typeface="Arial" panose="020B0604020202020204" pitchFamily="34" charset="0"/>
              </a:rPr>
              <a:t> </a:t>
            </a:r>
            <a:br>
              <a:rPr lang="fr-FR" sz="1600" baseline="30000" dirty="0">
                <a:solidFill>
                  <a:srgbClr val="000000"/>
                </a:solidFill>
                <a:latin typeface="Arial" panose="020B0604020202020204" pitchFamily="34" charset="0"/>
                <a:cs typeface="Arial" panose="020B0604020202020204" pitchFamily="34" charset="0"/>
              </a:rPr>
            </a:br>
            <a:r>
              <a:rPr lang="fr-FR" sz="1600" baseline="30000" dirty="0">
                <a:solidFill>
                  <a:srgbClr val="000000"/>
                </a:solidFill>
                <a:latin typeface="Arial" panose="020B0604020202020204" pitchFamily="34" charset="0"/>
                <a:cs typeface="Arial" panose="020B0604020202020204" pitchFamily="34" charset="0"/>
              </a:rPr>
              <a:t>les établissements.</a:t>
            </a:r>
          </a:p>
        </p:txBody>
      </p:sp>
      <p:pic>
        <p:nvPicPr>
          <p:cNvPr id="12" name="Image 11">
            <a:hlinkClick r:id="rId2"/>
            <a:extLst>
              <a:ext uri="{FF2B5EF4-FFF2-40B4-BE49-F238E27FC236}">
                <a16:creationId xmlns:a16="http://schemas.microsoft.com/office/drawing/2014/main" id="{52E14046-886D-043F-D2B6-E1E79BC7C235}"/>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4176" y="1271997"/>
            <a:ext cx="6688789" cy="3814081"/>
          </a:xfrm>
          <a:prstGeom prst="rect">
            <a:avLst/>
          </a:prstGeom>
        </p:spPr>
      </p:pic>
    </p:spTree>
    <p:extLst>
      <p:ext uri="{BB962C8B-B14F-4D97-AF65-F5344CB8AC3E}">
        <p14:creationId xmlns:p14="http://schemas.microsoft.com/office/powerpoint/2010/main" val="18338141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900000" y="1260000"/>
            <a:ext cx="4979024" cy="230837"/>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Espace réservé du pied de page 1"/>
          <p:cNvSpPr>
            <a:spLocks noGrp="1"/>
          </p:cNvSpPr>
          <p:nvPr>
            <p:ph type="ftr" sz="quarter" idx="12"/>
          </p:nvPr>
        </p:nvSpPr>
        <p:spPr/>
        <p:txBody>
          <a:bodyPr/>
          <a:lstStyle/>
          <a:p>
            <a:r>
              <a:rPr lang="fr-FR" b="1" cap="all" dirty="0"/>
              <a:t>Parcoursup ? Facile ! | 2024 |</a:t>
            </a:r>
          </a:p>
        </p:txBody>
      </p:sp>
      <p:sp>
        <p:nvSpPr>
          <p:cNvPr id="3" name="Espace réservé du texte 2"/>
          <p:cNvSpPr>
            <a:spLocks noGrp="1"/>
          </p:cNvSpPr>
          <p:nvPr>
            <p:ph type="body" sz="quarter" idx="15"/>
          </p:nvPr>
        </p:nvSpPr>
        <p:spPr/>
        <p:txBody>
          <a:bodyPr/>
          <a:lstStyle/>
          <a:p>
            <a:fld id="{FF0BD7DD-A40F-40CC-BC89-932811700F0D}" type="slidenum">
              <a:rPr lang="fr-FR" smtClean="0"/>
              <a:t>11</a:t>
            </a:fld>
            <a:endParaRPr lang="fr-FR" dirty="0"/>
          </a:p>
        </p:txBody>
      </p:sp>
      <p:sp>
        <p:nvSpPr>
          <p:cNvPr id="6" name="Titre 47">
            <a:extLst>
              <a:ext uri="{FF2B5EF4-FFF2-40B4-BE49-F238E27FC236}">
                <a16:creationId xmlns:a16="http://schemas.microsoft.com/office/drawing/2014/main" id="{3AF420EA-9982-449A-90BE-2AF28A52B4B7}"/>
              </a:ext>
            </a:extLst>
          </p:cNvPr>
          <p:cNvSpPr>
            <a:spLocks noGrp="1"/>
          </p:cNvSpPr>
          <p:nvPr>
            <p:ph type="title"/>
          </p:nvPr>
        </p:nvSpPr>
        <p:spPr>
          <a:xfrm>
            <a:off x="2476501" y="161185"/>
            <a:ext cx="6346948" cy="198000"/>
          </a:xfrm>
        </p:spPr>
        <p:txBody>
          <a:bodyPr/>
          <a:lstStyle/>
          <a:p>
            <a:r>
              <a:rPr lang="fr-FR" cap="all" dirty="0"/>
              <a:t>Parcoursup ? Facile !</a:t>
            </a:r>
          </a:p>
        </p:txBody>
      </p:sp>
      <p:sp>
        <p:nvSpPr>
          <p:cNvPr id="7" name="Espace réservé du texte 48">
            <a:extLst>
              <a:ext uri="{FF2B5EF4-FFF2-40B4-BE49-F238E27FC236}">
                <a16:creationId xmlns:a16="http://schemas.microsoft.com/office/drawing/2014/main" id="{103625C9-4179-407D-9FD9-42427686D19B}"/>
              </a:ext>
            </a:extLst>
          </p:cNvPr>
          <p:cNvSpPr>
            <a:spLocks noGrp="1"/>
          </p:cNvSpPr>
          <p:nvPr>
            <p:ph type="body" sz="quarter" idx="14"/>
          </p:nvPr>
        </p:nvSpPr>
        <p:spPr>
          <a:xfrm>
            <a:off x="2474176" y="416650"/>
            <a:ext cx="6353986" cy="198000"/>
          </a:xfrm>
        </p:spPr>
        <p:txBody>
          <a:bodyPr/>
          <a:lstStyle/>
          <a:p>
            <a:r>
              <a:rPr lang="fr-FR" dirty="0"/>
              <a:t>Tuto pédagogique </a:t>
            </a:r>
            <a:r>
              <a:rPr lang="fr-FR" b="0" dirty="0"/>
              <a:t>pour les élèves de terminale </a:t>
            </a:r>
            <a:br>
              <a:rPr lang="fr-FR" b="0" dirty="0"/>
            </a:br>
            <a:r>
              <a:rPr lang="fr-FR" b="0" dirty="0"/>
              <a:t>souhaitant s’inscrire en 1</a:t>
            </a:r>
            <a:r>
              <a:rPr lang="fr-FR" b="0" baseline="30000" dirty="0"/>
              <a:t>re</a:t>
            </a:r>
            <a:r>
              <a:rPr lang="fr-FR" b="0" dirty="0"/>
              <a:t> année de l’enseignement supérieur</a:t>
            </a:r>
          </a:p>
        </p:txBody>
      </p:sp>
      <p:sp>
        <p:nvSpPr>
          <p:cNvPr id="8" name="Espace réservé du contenu 9">
            <a:extLst>
              <a:ext uri="{FF2B5EF4-FFF2-40B4-BE49-F238E27FC236}">
                <a16:creationId xmlns:a16="http://schemas.microsoft.com/office/drawing/2014/main" id="{8BAB8016-5C31-4AEB-8784-10CD4780A56E}"/>
              </a:ext>
            </a:extLst>
          </p:cNvPr>
          <p:cNvSpPr txBox="1">
            <a:spLocks/>
          </p:cNvSpPr>
          <p:nvPr/>
        </p:nvSpPr>
        <p:spPr>
          <a:xfrm>
            <a:off x="900000" y="900000"/>
            <a:ext cx="7811832" cy="288000"/>
          </a:xfrm>
          <a:prstGeom prst="rect">
            <a:avLst/>
          </a:prstGeom>
        </p:spPr>
        <p:txBody>
          <a:bodyPr vert="horz" lIns="0" tIns="0" rIns="0" bIns="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1200"/>
              </a:spcAft>
              <a:buNone/>
            </a:pPr>
            <a:r>
              <a:rPr lang="fr-FR" sz="1600" b="1" cap="all" spc="50" dirty="0">
                <a:solidFill>
                  <a:srgbClr val="000091"/>
                </a:solidFill>
                <a:latin typeface="Arial" panose="020B0604020202020204" pitchFamily="34" charset="0"/>
                <a:cs typeface="Arial" panose="020B0604020202020204" pitchFamily="34" charset="0"/>
              </a:rPr>
              <a:t>Rechercher une formation : conseils</a:t>
            </a:r>
          </a:p>
        </p:txBody>
      </p:sp>
      <p:sp>
        <p:nvSpPr>
          <p:cNvPr id="11" name="Rectangle 10"/>
          <p:cNvSpPr/>
          <p:nvPr/>
        </p:nvSpPr>
        <p:spPr>
          <a:xfrm>
            <a:off x="899516" y="1620000"/>
            <a:ext cx="3646906" cy="559127"/>
          </a:xfrm>
          <a:prstGeom prst="rect">
            <a:avLst/>
          </a:prstGeom>
        </p:spPr>
        <p:txBody>
          <a:bodyPr wrap="square" lIns="0" tIns="0" rIns="0" bIns="0">
            <a:spAutoFit/>
          </a:bodyPr>
          <a:lstStyle/>
          <a:p>
            <a:pPr>
              <a:buClr>
                <a:srgbClr val="E3000B"/>
              </a:buClr>
            </a:pPr>
            <a:r>
              <a:rPr lang="fr-FR" sz="1200" dirty="0">
                <a:solidFill>
                  <a:srgbClr val="000091"/>
                </a:solidFill>
                <a:latin typeface="Arial" panose="020B0604020202020204" pitchFamily="34" charset="0"/>
                <a:cs typeface="Arial" panose="020B0604020202020204" pitchFamily="34" charset="0"/>
                <a:sym typeface="Wingdings" panose="05000000000000000000" pitchFamily="2" charset="2"/>
              </a:rPr>
              <a:t></a:t>
            </a:r>
            <a:r>
              <a:rPr lang="fr-FR" sz="1200" dirty="0">
                <a:solidFill>
                  <a:srgbClr val="E3000B"/>
                </a:solidFill>
                <a:latin typeface="Arial" panose="020B0604020202020204" pitchFamily="34" charset="0"/>
                <a:cs typeface="Arial" panose="020B0604020202020204" pitchFamily="34" charset="0"/>
                <a:sym typeface="Wingdings" panose="05000000000000000000" pitchFamily="2" charset="2"/>
              </a:rPr>
              <a:t> </a:t>
            </a:r>
            <a:r>
              <a:rPr lang="fr-FR" sz="900" dirty="0">
                <a:latin typeface="Arial" panose="020B0604020202020204" pitchFamily="34" charset="0"/>
                <a:cs typeface="Arial" panose="020B0604020202020204" pitchFamily="34" charset="0"/>
              </a:rPr>
              <a:t>Le </a:t>
            </a:r>
            <a:r>
              <a:rPr lang="fr-FR" sz="900" b="1" dirty="0">
                <a:latin typeface="Arial" panose="020B0604020202020204" pitchFamily="34" charset="0"/>
                <a:cs typeface="Arial" panose="020B0604020202020204" pitchFamily="34" charset="0"/>
              </a:rPr>
              <a:t>pourcentage de candidats admis </a:t>
            </a:r>
            <a:r>
              <a:rPr lang="fr-FR" sz="900" dirty="0">
                <a:latin typeface="Arial" panose="020B0604020202020204" pitchFamily="34" charset="0"/>
                <a:cs typeface="Arial" panose="020B0604020202020204" pitchFamily="34" charset="0"/>
              </a:rPr>
              <a:t>selon le type de baccalauréat et le taux d’accès en 2024 (quand l’information est disponible) ;</a:t>
            </a:r>
          </a:p>
          <a:p>
            <a:pPr>
              <a:spcBef>
                <a:spcPts val="400"/>
              </a:spcBef>
              <a:buClr>
                <a:srgbClr val="E3000B"/>
              </a:buClr>
            </a:pPr>
            <a:r>
              <a:rPr lang="fr-FR" sz="1200" dirty="0">
                <a:solidFill>
                  <a:srgbClr val="000091"/>
                </a:solidFill>
                <a:latin typeface="Arial" panose="020B0604020202020204" pitchFamily="34" charset="0"/>
                <a:cs typeface="Arial" panose="020B0604020202020204" pitchFamily="34" charset="0"/>
                <a:sym typeface="Wingdings" panose="05000000000000000000" pitchFamily="2" charset="2"/>
              </a:rPr>
              <a:t></a:t>
            </a:r>
            <a:r>
              <a:rPr lang="fr-FR" sz="1200" dirty="0">
                <a:solidFill>
                  <a:srgbClr val="E3000B"/>
                </a:solidFill>
                <a:latin typeface="Arial" panose="020B0604020202020204" pitchFamily="34" charset="0"/>
                <a:cs typeface="Arial" panose="020B0604020202020204" pitchFamily="34" charset="0"/>
                <a:sym typeface="Wingdings" panose="05000000000000000000" pitchFamily="2" charset="2"/>
              </a:rPr>
              <a:t> </a:t>
            </a:r>
            <a:r>
              <a:rPr lang="fr-FR" sz="900" dirty="0">
                <a:latin typeface="Arial" panose="020B0604020202020204" pitchFamily="34" charset="0"/>
                <a:cs typeface="Arial" panose="020B0604020202020204" pitchFamily="34" charset="0"/>
              </a:rPr>
              <a:t>les </a:t>
            </a:r>
            <a:r>
              <a:rPr lang="fr-FR" sz="900" b="1" dirty="0">
                <a:latin typeface="Arial" panose="020B0604020202020204" pitchFamily="34" charset="0"/>
                <a:cs typeface="Arial" panose="020B0604020202020204" pitchFamily="34" charset="0"/>
              </a:rPr>
              <a:t>suggestions de formations similaires </a:t>
            </a:r>
            <a:r>
              <a:rPr lang="fr-FR" sz="900" dirty="0">
                <a:latin typeface="Arial" panose="020B0604020202020204" pitchFamily="34" charset="0"/>
                <a:cs typeface="Arial" panose="020B0604020202020204" pitchFamily="34" charset="0"/>
              </a:rPr>
              <a:t>pour élargir vos choix ;</a:t>
            </a:r>
          </a:p>
        </p:txBody>
      </p:sp>
      <p:sp>
        <p:nvSpPr>
          <p:cNvPr id="14" name="Légende : encadrée à une bordure 6">
            <a:extLst>
              <a:ext uri="{FF2B5EF4-FFF2-40B4-BE49-F238E27FC236}">
                <a16:creationId xmlns:a16="http://schemas.microsoft.com/office/drawing/2014/main" id="{65938FE9-ACD2-45E9-BC48-89D4B6F871DF}"/>
              </a:ext>
            </a:extLst>
          </p:cNvPr>
          <p:cNvSpPr/>
          <p:nvPr/>
        </p:nvSpPr>
        <p:spPr>
          <a:xfrm>
            <a:off x="911122" y="4229456"/>
            <a:ext cx="3728037" cy="401111"/>
          </a:xfrm>
          <a:prstGeom prst="accentCallout1">
            <a:avLst>
              <a:gd name="adj1" fmla="val 69103"/>
              <a:gd name="adj2" fmla="val -575"/>
              <a:gd name="adj3" fmla="val 36741"/>
              <a:gd name="adj4" fmla="val -619"/>
            </a:avLst>
          </a:prstGeom>
          <a:solidFill>
            <a:schemeClr val="tx1">
              <a:alpha val="5000"/>
            </a:schemeClr>
          </a:solidFill>
          <a:ln w="31750" cap="rnd">
            <a:solidFill>
              <a:srgbClr val="E3000B"/>
            </a:solidFill>
            <a:round/>
          </a:ln>
        </p:spPr>
        <p:style>
          <a:lnRef idx="2">
            <a:schemeClr val="accent1">
              <a:shade val="50000"/>
            </a:schemeClr>
          </a:lnRef>
          <a:fillRef idx="1">
            <a:schemeClr val="accent1"/>
          </a:fillRef>
          <a:effectRef idx="0">
            <a:schemeClr val="accent1"/>
          </a:effectRef>
          <a:fontRef idx="minor">
            <a:schemeClr val="lt1"/>
          </a:fontRef>
        </p:style>
        <p:txBody>
          <a:bodyPr lIns="72000" tIns="0" rIns="0" bIns="0" rtlCol="0" anchor="ctr" anchorCtr="0"/>
          <a:lstStyle/>
          <a:p>
            <a:r>
              <a:rPr lang="fr-FR" sz="800" dirty="0">
                <a:solidFill>
                  <a:schemeClr val="tx1"/>
                </a:solidFill>
                <a:latin typeface="Arial" panose="020B0604020202020204" pitchFamily="34" charset="0"/>
                <a:cs typeface="Arial" panose="020B0604020202020204" pitchFamily="34" charset="0"/>
              </a:rPr>
              <a:t>Ces indicateurs doivent vous permettre de </a:t>
            </a:r>
            <a:r>
              <a:rPr lang="fr-FR" sz="800" b="1" dirty="0">
                <a:solidFill>
                  <a:schemeClr val="tx1"/>
                </a:solidFill>
                <a:latin typeface="Arial" panose="020B0604020202020204" pitchFamily="34" charset="0"/>
                <a:cs typeface="Arial" panose="020B0604020202020204" pitchFamily="34" charset="0"/>
              </a:rPr>
              <a:t>mieux cibler vos vœux </a:t>
            </a:r>
            <a:br>
              <a:rPr lang="fr-FR" sz="800" b="1" dirty="0">
                <a:solidFill>
                  <a:schemeClr val="tx1"/>
                </a:solidFill>
                <a:latin typeface="Arial" panose="020B0604020202020204" pitchFamily="34" charset="0"/>
                <a:cs typeface="Arial" panose="020B0604020202020204" pitchFamily="34" charset="0"/>
              </a:rPr>
            </a:br>
            <a:r>
              <a:rPr lang="fr-FR" sz="800" dirty="0">
                <a:solidFill>
                  <a:schemeClr val="tx1"/>
                </a:solidFill>
                <a:latin typeface="Arial" panose="020B0604020202020204" pitchFamily="34" charset="0"/>
                <a:cs typeface="Arial" panose="020B0604020202020204" pitchFamily="34" charset="0"/>
              </a:rPr>
              <a:t>et de </a:t>
            </a:r>
            <a:r>
              <a:rPr lang="fr-FR" sz="800" b="1" dirty="0">
                <a:solidFill>
                  <a:schemeClr val="tx1"/>
                </a:solidFill>
                <a:latin typeface="Arial" panose="020B0604020202020204" pitchFamily="34" charset="0"/>
                <a:cs typeface="Arial" panose="020B0604020202020204" pitchFamily="34" charset="0"/>
              </a:rPr>
              <a:t>mettre toutes les chances de votre côté !</a:t>
            </a:r>
          </a:p>
        </p:txBody>
      </p:sp>
      <p:pic>
        <p:nvPicPr>
          <p:cNvPr id="9" name="Image 8">
            <a:extLst>
              <a:ext uri="{FF2B5EF4-FFF2-40B4-BE49-F238E27FC236}">
                <a16:creationId xmlns:a16="http://schemas.microsoft.com/office/drawing/2014/main" id="{5F3BE5B8-E9E0-67C1-6EC5-4259AFB0FEA9}"/>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1764" y="2271464"/>
            <a:ext cx="4299577" cy="2771923"/>
          </a:xfrm>
          <a:prstGeom prst="rect">
            <a:avLst/>
          </a:prstGeom>
        </p:spPr>
      </p:pic>
      <p:sp>
        <p:nvSpPr>
          <p:cNvPr id="17" name="Rectangle 16">
            <a:extLst>
              <a:ext uri="{FF2B5EF4-FFF2-40B4-BE49-F238E27FC236}">
                <a16:creationId xmlns:a16="http://schemas.microsoft.com/office/drawing/2014/main" id="{4FD8271F-B12F-8957-844E-88EF5830E50F}"/>
              </a:ext>
            </a:extLst>
          </p:cNvPr>
          <p:cNvSpPr/>
          <p:nvPr/>
        </p:nvSpPr>
        <p:spPr>
          <a:xfrm>
            <a:off x="4867837" y="1620000"/>
            <a:ext cx="3646906" cy="600164"/>
          </a:xfrm>
          <a:prstGeom prst="rect">
            <a:avLst/>
          </a:prstGeom>
        </p:spPr>
        <p:txBody>
          <a:bodyPr wrap="square" lIns="0" tIns="0" rIns="0" bIns="0">
            <a:spAutoFit/>
          </a:bodyPr>
          <a:lstStyle/>
          <a:p>
            <a:pPr>
              <a:spcBef>
                <a:spcPts val="400"/>
              </a:spcBef>
              <a:buClr>
                <a:srgbClr val="E3000B"/>
              </a:buClr>
            </a:pPr>
            <a:r>
              <a:rPr lang="fr-FR" sz="1200" dirty="0">
                <a:solidFill>
                  <a:srgbClr val="000091"/>
                </a:solidFill>
                <a:latin typeface="Arial" panose="020B0604020202020204" pitchFamily="34" charset="0"/>
                <a:cs typeface="Arial" panose="020B0604020202020204" pitchFamily="34" charset="0"/>
                <a:sym typeface="Wingdings" panose="05000000000000000000" pitchFamily="2" charset="2"/>
              </a:rPr>
              <a:t></a:t>
            </a:r>
            <a:r>
              <a:rPr lang="fr-FR" sz="1200" dirty="0">
                <a:solidFill>
                  <a:srgbClr val="E3000B"/>
                </a:solidFill>
                <a:latin typeface="Arial" panose="020B0604020202020204" pitchFamily="34" charset="0"/>
                <a:cs typeface="Arial" panose="020B0604020202020204" pitchFamily="34" charset="0"/>
                <a:sym typeface="Wingdings" panose="05000000000000000000" pitchFamily="2" charset="2"/>
              </a:rPr>
              <a:t> </a:t>
            </a:r>
            <a:r>
              <a:rPr lang="fr-FR" sz="900" dirty="0">
                <a:latin typeface="Arial" panose="020B0604020202020204" pitchFamily="34" charset="0"/>
                <a:cs typeface="Arial" panose="020B0604020202020204" pitchFamily="34" charset="0"/>
              </a:rPr>
              <a:t>le </a:t>
            </a:r>
            <a:r>
              <a:rPr lang="fr-FR" sz="900" b="1" dirty="0">
                <a:latin typeface="Arial" panose="020B0604020202020204" pitchFamily="34" charset="0"/>
                <a:cs typeface="Arial" panose="020B0604020202020204" pitchFamily="34" charset="0"/>
              </a:rPr>
              <a:t>lien vers la fiche détaillée de la formation </a:t>
            </a:r>
            <a:r>
              <a:rPr lang="fr-FR" sz="900" dirty="0">
                <a:latin typeface="Arial" panose="020B0604020202020204" pitchFamily="34" charset="0"/>
                <a:cs typeface="Arial" panose="020B0604020202020204" pitchFamily="34" charset="0"/>
              </a:rPr>
              <a:t>avec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des informations complémentaires, comme les attendus,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les critères généraux d’examen des vœux, les dates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des journées portes ouvertes…</a:t>
            </a:r>
          </a:p>
        </p:txBody>
      </p:sp>
      <p:sp>
        <p:nvSpPr>
          <p:cNvPr id="21" name="Rectangle 20">
            <a:extLst>
              <a:ext uri="{FF2B5EF4-FFF2-40B4-BE49-F238E27FC236}">
                <a16:creationId xmlns:a16="http://schemas.microsoft.com/office/drawing/2014/main" id="{50D8B97A-989C-3373-A4BA-52A4A187C476}"/>
              </a:ext>
            </a:extLst>
          </p:cNvPr>
          <p:cNvSpPr/>
          <p:nvPr/>
        </p:nvSpPr>
        <p:spPr>
          <a:xfrm>
            <a:off x="899516" y="1281280"/>
            <a:ext cx="7017947" cy="216000"/>
          </a:xfrm>
          <a:prstGeom prst="rect">
            <a:avLst/>
          </a:prstGeom>
        </p:spPr>
        <p:txBody>
          <a:bodyPr wrap="square" lIns="0" tIns="0" rIns="0" bIns="0">
            <a:spAutoFit/>
          </a:bodyPr>
          <a:lstStyle/>
          <a:p>
            <a:pPr marL="72000" lvl="0">
              <a:spcAft>
                <a:spcPts val="600"/>
              </a:spcAft>
            </a:pPr>
            <a:r>
              <a:rPr lang="fr-FR" sz="1200" b="1" dirty="0">
                <a:latin typeface="Arial" panose="020B0604020202020204" pitchFamily="34" charset="0"/>
                <a:cs typeface="Arial" panose="020B0604020202020204" pitchFamily="34" charset="0"/>
              </a:rPr>
              <a:t>Pour chaque formation, vous trouverez des indications précieuses.</a:t>
            </a:r>
          </a:p>
        </p:txBody>
      </p:sp>
      <p:pic>
        <p:nvPicPr>
          <p:cNvPr id="24" name="Image 23">
            <a:extLst>
              <a:ext uri="{FF2B5EF4-FFF2-40B4-BE49-F238E27FC236}">
                <a16:creationId xmlns:a16="http://schemas.microsoft.com/office/drawing/2014/main" id="{6C97FF64-1A5E-5479-05D1-1D99176DA6AA}"/>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9284" y="2256829"/>
            <a:ext cx="3927367" cy="1894925"/>
          </a:xfrm>
          <a:prstGeom prst="rect">
            <a:avLst/>
          </a:prstGeom>
        </p:spPr>
      </p:pic>
    </p:spTree>
    <p:extLst>
      <p:ext uri="{BB962C8B-B14F-4D97-AF65-F5344CB8AC3E}">
        <p14:creationId xmlns:p14="http://schemas.microsoft.com/office/powerpoint/2010/main" val="1870770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2"/>
          </p:nvPr>
        </p:nvSpPr>
        <p:spPr/>
        <p:txBody>
          <a:bodyPr/>
          <a:lstStyle/>
          <a:p>
            <a:r>
              <a:rPr lang="fr-FR" b="1" cap="all" dirty="0"/>
              <a:t>Parcoursup ? Facile ! | 2024 |</a:t>
            </a:r>
          </a:p>
        </p:txBody>
      </p:sp>
      <p:sp>
        <p:nvSpPr>
          <p:cNvPr id="3" name="Espace réservé du texte 2"/>
          <p:cNvSpPr>
            <a:spLocks noGrp="1"/>
          </p:cNvSpPr>
          <p:nvPr>
            <p:ph type="body" sz="quarter" idx="15"/>
          </p:nvPr>
        </p:nvSpPr>
        <p:spPr/>
        <p:txBody>
          <a:bodyPr/>
          <a:lstStyle/>
          <a:p>
            <a:fld id="{FF0BD7DD-A40F-40CC-BC89-932811700F0D}" type="slidenum">
              <a:rPr lang="fr-FR" smtClean="0"/>
              <a:t>12</a:t>
            </a:fld>
            <a:endParaRPr lang="fr-FR" dirty="0"/>
          </a:p>
        </p:txBody>
      </p:sp>
      <p:sp>
        <p:nvSpPr>
          <p:cNvPr id="6" name="Titre 47">
            <a:extLst>
              <a:ext uri="{FF2B5EF4-FFF2-40B4-BE49-F238E27FC236}">
                <a16:creationId xmlns:a16="http://schemas.microsoft.com/office/drawing/2014/main" id="{3AF420EA-9982-449A-90BE-2AF28A52B4B7}"/>
              </a:ext>
            </a:extLst>
          </p:cNvPr>
          <p:cNvSpPr>
            <a:spLocks noGrp="1"/>
          </p:cNvSpPr>
          <p:nvPr>
            <p:ph type="title"/>
          </p:nvPr>
        </p:nvSpPr>
        <p:spPr>
          <a:xfrm>
            <a:off x="2476501" y="161185"/>
            <a:ext cx="6346948" cy="198000"/>
          </a:xfrm>
        </p:spPr>
        <p:txBody>
          <a:bodyPr/>
          <a:lstStyle/>
          <a:p>
            <a:r>
              <a:rPr lang="fr-FR" cap="all" dirty="0"/>
              <a:t>Parcoursup ? Facile !</a:t>
            </a:r>
          </a:p>
        </p:txBody>
      </p:sp>
      <p:sp>
        <p:nvSpPr>
          <p:cNvPr id="7" name="Espace réservé du texte 48">
            <a:extLst>
              <a:ext uri="{FF2B5EF4-FFF2-40B4-BE49-F238E27FC236}">
                <a16:creationId xmlns:a16="http://schemas.microsoft.com/office/drawing/2014/main" id="{103625C9-4179-407D-9FD9-42427686D19B}"/>
              </a:ext>
            </a:extLst>
          </p:cNvPr>
          <p:cNvSpPr>
            <a:spLocks noGrp="1"/>
          </p:cNvSpPr>
          <p:nvPr>
            <p:ph type="body" sz="quarter" idx="14"/>
          </p:nvPr>
        </p:nvSpPr>
        <p:spPr>
          <a:xfrm>
            <a:off x="2474176" y="416650"/>
            <a:ext cx="6353986" cy="198000"/>
          </a:xfrm>
        </p:spPr>
        <p:txBody>
          <a:bodyPr/>
          <a:lstStyle/>
          <a:p>
            <a:r>
              <a:rPr lang="fr-FR" dirty="0"/>
              <a:t>Tuto pédagogique </a:t>
            </a:r>
            <a:r>
              <a:rPr lang="fr-FR" b="0" dirty="0"/>
              <a:t>pour les élèves de terminale </a:t>
            </a:r>
            <a:br>
              <a:rPr lang="fr-FR" b="0" dirty="0"/>
            </a:br>
            <a:r>
              <a:rPr lang="fr-FR" b="0" dirty="0"/>
              <a:t>souhaitant s’inscrire en 1</a:t>
            </a:r>
            <a:r>
              <a:rPr lang="fr-FR" b="0" baseline="30000" dirty="0"/>
              <a:t>re</a:t>
            </a:r>
            <a:r>
              <a:rPr lang="fr-FR" b="0" dirty="0"/>
              <a:t> année de l’enseignement supérieur</a:t>
            </a:r>
          </a:p>
        </p:txBody>
      </p:sp>
      <p:sp>
        <p:nvSpPr>
          <p:cNvPr id="8" name="Espace réservé du contenu 9">
            <a:extLst>
              <a:ext uri="{FF2B5EF4-FFF2-40B4-BE49-F238E27FC236}">
                <a16:creationId xmlns:a16="http://schemas.microsoft.com/office/drawing/2014/main" id="{8BAB8016-5C31-4AEB-8784-10CD4780A56E}"/>
              </a:ext>
            </a:extLst>
          </p:cNvPr>
          <p:cNvSpPr txBox="1">
            <a:spLocks/>
          </p:cNvSpPr>
          <p:nvPr/>
        </p:nvSpPr>
        <p:spPr>
          <a:xfrm>
            <a:off x="900000" y="900000"/>
            <a:ext cx="7811832" cy="288000"/>
          </a:xfrm>
          <a:prstGeom prst="rect">
            <a:avLst/>
          </a:prstGeom>
        </p:spPr>
        <p:txBody>
          <a:bodyPr vert="horz" lIns="0" tIns="0" rIns="0" bIns="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1200"/>
              </a:spcAft>
              <a:buNone/>
            </a:pPr>
            <a:r>
              <a:rPr lang="fr-FR" sz="1600" b="1" cap="all" spc="50" dirty="0">
                <a:solidFill>
                  <a:srgbClr val="000091"/>
                </a:solidFill>
                <a:latin typeface="Arial" panose="020B0604020202020204" pitchFamily="34" charset="0"/>
                <a:cs typeface="Arial" panose="020B0604020202020204" pitchFamily="34" charset="0"/>
              </a:rPr>
              <a:t>La lettre de motivation, c’est quoi ?</a:t>
            </a:r>
          </a:p>
        </p:txBody>
      </p:sp>
      <p:sp>
        <p:nvSpPr>
          <p:cNvPr id="11" name="Rectangle 10"/>
          <p:cNvSpPr/>
          <p:nvPr/>
        </p:nvSpPr>
        <p:spPr>
          <a:xfrm>
            <a:off x="4932000" y="1692000"/>
            <a:ext cx="3600000" cy="907941"/>
          </a:xfrm>
          <a:prstGeom prst="rect">
            <a:avLst/>
          </a:prstGeom>
        </p:spPr>
        <p:txBody>
          <a:bodyPr wrap="square" lIns="0" tIns="0" rIns="0" bIns="0">
            <a:spAutoFit/>
          </a:bodyPr>
          <a:lstStyle/>
          <a:p>
            <a:pPr>
              <a:spcBef>
                <a:spcPts val="600"/>
              </a:spcBef>
              <a:buClr>
                <a:srgbClr val="E3000B"/>
              </a:buClr>
            </a:pPr>
            <a:r>
              <a:rPr lang="fr-FR" sz="900" dirty="0">
                <a:latin typeface="Arial" panose="020B0604020202020204" pitchFamily="34" charset="0"/>
                <a:cs typeface="Arial" panose="020B0604020202020204" pitchFamily="34" charset="0"/>
              </a:rPr>
              <a:t>La rubrique </a:t>
            </a:r>
            <a:r>
              <a:rPr lang="fr-FR" sz="900" b="1" dirty="0">
                <a:latin typeface="Arial" panose="020B0604020202020204" pitchFamily="34" charset="0"/>
                <a:cs typeface="Arial" panose="020B0604020202020204" pitchFamily="34" charset="0"/>
              </a:rPr>
              <a:t>« Activités et centres d’intérêt » </a:t>
            </a:r>
            <a:r>
              <a:rPr lang="fr-FR" sz="900" dirty="0">
                <a:latin typeface="Arial" panose="020B0604020202020204" pitchFamily="34" charset="0"/>
                <a:cs typeface="Arial" panose="020B0604020202020204" pitchFamily="34" charset="0"/>
              </a:rPr>
              <a:t>est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un plus dans votre dossier qui peut faire la différence.</a:t>
            </a:r>
          </a:p>
          <a:p>
            <a:pPr>
              <a:spcBef>
                <a:spcPts val="600"/>
              </a:spcBef>
              <a:buClr>
                <a:srgbClr val="E3000B"/>
              </a:buClr>
            </a:pPr>
            <a:r>
              <a:rPr lang="fr-FR" sz="900" dirty="0">
                <a:latin typeface="Arial" panose="020B0604020202020204" pitchFamily="34" charset="0"/>
                <a:cs typeface="Arial" panose="020B0604020202020204" pitchFamily="34" charset="0"/>
              </a:rPr>
              <a:t>La rubrique </a:t>
            </a:r>
            <a:r>
              <a:rPr lang="fr-FR" sz="900" b="1" dirty="0">
                <a:latin typeface="Arial" panose="020B0604020202020204" pitchFamily="34" charset="0"/>
                <a:cs typeface="Arial" panose="020B0604020202020204" pitchFamily="34" charset="0"/>
              </a:rPr>
              <a:t>« Préférence et autres projets »</a:t>
            </a:r>
            <a:r>
              <a:rPr lang="fr-FR" sz="900" dirty="0">
                <a:latin typeface="Arial" panose="020B0604020202020204" pitchFamily="34" charset="0"/>
                <a:cs typeface="Arial" panose="020B0604020202020204" pitchFamily="34" charset="0"/>
              </a:rPr>
              <a:t> permet aux CAES (commissions d’accès à l’enseignement supérieur) de connaître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votre projet et de voir quelle formation il est possible de vous proposer si vous n’avez pas eu de proposition d’admission.</a:t>
            </a:r>
          </a:p>
        </p:txBody>
      </p:sp>
      <p:sp>
        <p:nvSpPr>
          <p:cNvPr id="13" name="Rectangle 12"/>
          <p:cNvSpPr/>
          <p:nvPr/>
        </p:nvSpPr>
        <p:spPr>
          <a:xfrm>
            <a:off x="899618" y="2052000"/>
            <a:ext cx="3780000" cy="2487861"/>
          </a:xfrm>
          <a:prstGeom prst="rect">
            <a:avLst/>
          </a:prstGeom>
        </p:spPr>
        <p:txBody>
          <a:bodyPr wrap="square" lIns="0" tIns="0" rIns="0" bIns="0">
            <a:spAutoFit/>
          </a:bodyPr>
          <a:lstStyle/>
          <a:p>
            <a:pPr>
              <a:buClr>
                <a:srgbClr val="E3000B"/>
              </a:buClr>
            </a:pPr>
            <a:r>
              <a:rPr lang="fr-FR" sz="900" b="1" dirty="0">
                <a:latin typeface="Arial" panose="020B0604020202020204" pitchFamily="34" charset="0"/>
                <a:cs typeface="Arial" panose="020B0604020202020204" pitchFamily="34" charset="0"/>
              </a:rPr>
              <a:t>Vous avez besoin de connaître :</a:t>
            </a:r>
          </a:p>
          <a:p>
            <a:pPr marL="171450" indent="-171450">
              <a:spcBef>
                <a:spcPts val="400"/>
              </a:spcBef>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rPr>
              <a:t>la </a:t>
            </a:r>
            <a:r>
              <a:rPr lang="fr-FR" sz="900" b="1" dirty="0">
                <a:latin typeface="Arial" panose="020B0604020202020204" pitchFamily="34" charset="0"/>
                <a:cs typeface="Arial" panose="020B0604020202020204" pitchFamily="34" charset="0"/>
              </a:rPr>
              <a:t>formation</a:t>
            </a:r>
            <a:r>
              <a:rPr lang="fr-FR" sz="900" dirty="0">
                <a:latin typeface="Arial" panose="020B0604020202020204" pitchFamily="34" charset="0"/>
                <a:cs typeface="Arial" panose="020B0604020202020204" pitchFamily="34" charset="0"/>
              </a:rPr>
              <a:t> visée ;</a:t>
            </a:r>
          </a:p>
          <a:p>
            <a:pPr marL="171450" indent="-171450">
              <a:spcBef>
                <a:spcPts val="400"/>
              </a:spcBef>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rPr>
              <a:t>les </a:t>
            </a:r>
            <a:r>
              <a:rPr lang="fr-FR" sz="900" b="1" dirty="0">
                <a:latin typeface="Arial" panose="020B0604020202020204" pitchFamily="34" charset="0"/>
                <a:cs typeface="Arial" panose="020B0604020202020204" pitchFamily="34" charset="0"/>
              </a:rPr>
              <a:t>compétences</a:t>
            </a:r>
            <a:r>
              <a:rPr lang="fr-FR" sz="900" dirty="0">
                <a:latin typeface="Arial" panose="020B0604020202020204" pitchFamily="34" charset="0"/>
                <a:cs typeface="Arial" panose="020B0604020202020204" pitchFamily="34" charset="0"/>
              </a:rPr>
              <a:t> attendues ;</a:t>
            </a:r>
          </a:p>
          <a:p>
            <a:pPr marL="171450" indent="-171450">
              <a:spcBef>
                <a:spcPts val="400"/>
              </a:spcBef>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rPr>
              <a:t>les </a:t>
            </a:r>
            <a:r>
              <a:rPr lang="fr-FR" sz="900" b="1" dirty="0">
                <a:latin typeface="Arial" panose="020B0604020202020204" pitchFamily="34" charset="0"/>
                <a:cs typeface="Arial" panose="020B0604020202020204" pitchFamily="34" charset="0"/>
              </a:rPr>
              <a:t>possibilités</a:t>
            </a:r>
            <a:r>
              <a:rPr lang="fr-FR" sz="900" dirty="0">
                <a:latin typeface="Arial" panose="020B0604020202020204" pitchFamily="34" charset="0"/>
                <a:cs typeface="Arial" panose="020B0604020202020204" pitchFamily="34" charset="0"/>
              </a:rPr>
              <a:t> de poursuite d’études ;</a:t>
            </a:r>
          </a:p>
          <a:p>
            <a:pPr marL="171450" indent="-171450">
              <a:spcBef>
                <a:spcPts val="400"/>
              </a:spcBef>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rPr>
              <a:t>les </a:t>
            </a:r>
            <a:r>
              <a:rPr lang="fr-FR" sz="900" b="1" dirty="0">
                <a:latin typeface="Arial" panose="020B0604020202020204" pitchFamily="34" charset="0"/>
                <a:cs typeface="Arial" panose="020B0604020202020204" pitchFamily="34" charset="0"/>
              </a:rPr>
              <a:t>options</a:t>
            </a:r>
            <a:r>
              <a:rPr lang="fr-FR" sz="900" dirty="0">
                <a:latin typeface="Arial" panose="020B0604020202020204" pitchFamily="34" charset="0"/>
                <a:cs typeface="Arial" panose="020B0604020202020204" pitchFamily="34" charset="0"/>
              </a:rPr>
              <a:t> proposées dans la formation ;</a:t>
            </a:r>
          </a:p>
          <a:p>
            <a:pPr marL="171450" indent="-171450">
              <a:spcBef>
                <a:spcPts val="400"/>
              </a:spcBef>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rPr>
              <a:t>les </a:t>
            </a:r>
            <a:r>
              <a:rPr lang="fr-FR" sz="900" b="1" dirty="0">
                <a:latin typeface="Arial" panose="020B0604020202020204" pitchFamily="34" charset="0"/>
                <a:cs typeface="Arial" panose="020B0604020202020204" pitchFamily="34" charset="0"/>
              </a:rPr>
              <a:t>conditions</a:t>
            </a:r>
            <a:r>
              <a:rPr lang="fr-FR" sz="900" dirty="0">
                <a:latin typeface="Arial" panose="020B0604020202020204" pitchFamily="34" charset="0"/>
                <a:cs typeface="Arial" panose="020B0604020202020204" pitchFamily="34" charset="0"/>
              </a:rPr>
              <a:t> pratiques d’accès (éloignement géographique, logement, coûts).</a:t>
            </a:r>
          </a:p>
          <a:p>
            <a:pPr>
              <a:spcBef>
                <a:spcPts val="1200"/>
              </a:spcBef>
              <a:buClr>
                <a:srgbClr val="E3000B"/>
              </a:buClr>
            </a:pPr>
            <a:r>
              <a:rPr lang="fr-FR" sz="900" b="1" dirty="0">
                <a:latin typeface="Arial" panose="020B0604020202020204" pitchFamily="34" charset="0"/>
                <a:cs typeface="Arial" panose="020B0604020202020204" pitchFamily="34" charset="0"/>
              </a:rPr>
              <a:t>Et de valoriser :</a:t>
            </a:r>
          </a:p>
          <a:p>
            <a:pPr marL="171450" indent="-171450">
              <a:spcBef>
                <a:spcPts val="400"/>
              </a:spcBef>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rPr>
              <a:t>les </a:t>
            </a:r>
            <a:r>
              <a:rPr lang="fr-FR" sz="900" b="1" dirty="0">
                <a:latin typeface="Arial" panose="020B0604020202020204" pitchFamily="34" charset="0"/>
                <a:cs typeface="Arial" panose="020B0604020202020204" pitchFamily="34" charset="0"/>
              </a:rPr>
              <a:t>démarches</a:t>
            </a:r>
            <a:r>
              <a:rPr lang="fr-FR" sz="900" dirty="0">
                <a:latin typeface="Arial" panose="020B0604020202020204" pitchFamily="34" charset="0"/>
                <a:cs typeface="Arial" panose="020B0604020202020204" pitchFamily="34" charset="0"/>
              </a:rPr>
              <a:t> entreprises pour mieux connaître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cette formation ;</a:t>
            </a:r>
          </a:p>
          <a:p>
            <a:pPr marL="171450" indent="-171450">
              <a:spcBef>
                <a:spcPts val="400"/>
              </a:spcBef>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rPr>
              <a:t>vos </a:t>
            </a:r>
            <a:r>
              <a:rPr lang="fr-FR" sz="900" b="1" dirty="0">
                <a:latin typeface="Arial" panose="020B0604020202020204" pitchFamily="34" charset="0"/>
                <a:cs typeface="Arial" panose="020B0604020202020204" pitchFamily="34" charset="0"/>
              </a:rPr>
              <a:t>résultats</a:t>
            </a:r>
            <a:r>
              <a:rPr lang="fr-FR" sz="900" dirty="0">
                <a:latin typeface="Arial" panose="020B0604020202020204" pitchFamily="34" charset="0"/>
                <a:cs typeface="Arial" panose="020B0604020202020204" pitchFamily="34" charset="0"/>
              </a:rPr>
              <a:t> scolaires, compétences ou expériences</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en lien avec ce vœu ;</a:t>
            </a:r>
          </a:p>
          <a:p>
            <a:pPr marL="171450" indent="-171450">
              <a:spcBef>
                <a:spcPts val="400"/>
              </a:spcBef>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rPr>
              <a:t>les autres </a:t>
            </a:r>
            <a:r>
              <a:rPr lang="fr-FR" sz="900" b="1" dirty="0">
                <a:latin typeface="Arial" panose="020B0604020202020204" pitchFamily="34" charset="0"/>
                <a:cs typeface="Arial" panose="020B0604020202020204" pitchFamily="34" charset="0"/>
              </a:rPr>
              <a:t>rubriques</a:t>
            </a:r>
            <a:r>
              <a:rPr lang="fr-FR" sz="900" dirty="0">
                <a:latin typeface="Arial" panose="020B0604020202020204" pitchFamily="34" charset="0"/>
                <a:cs typeface="Arial" panose="020B0604020202020204" pitchFamily="34" charset="0"/>
              </a:rPr>
              <a:t> de Parcoursup.</a:t>
            </a:r>
          </a:p>
          <a:p>
            <a:pPr marL="171450" indent="-171450">
              <a:buClr>
                <a:srgbClr val="E3000B"/>
              </a:buClr>
              <a:buFont typeface="Wingdings 3" panose="05040102010807070707" pitchFamily="18" charset="2"/>
              <a:buChar char="Ú"/>
            </a:pPr>
            <a:endParaRPr lang="fr-FR" sz="800"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BB9D5098-16B1-CE6A-7CA3-4BA93EB723B9}"/>
              </a:ext>
            </a:extLst>
          </p:cNvPr>
          <p:cNvSpPr/>
          <p:nvPr/>
        </p:nvSpPr>
        <p:spPr>
          <a:xfrm>
            <a:off x="900000" y="1368000"/>
            <a:ext cx="3600000" cy="581172"/>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2" name="Espace réservé du contenu 9">
            <a:extLst>
              <a:ext uri="{FF2B5EF4-FFF2-40B4-BE49-F238E27FC236}">
                <a16:creationId xmlns:a16="http://schemas.microsoft.com/office/drawing/2014/main" id="{B6FB3FB6-A194-CD23-9AF4-28F89468B81A}"/>
              </a:ext>
            </a:extLst>
          </p:cNvPr>
          <p:cNvSpPr txBox="1">
            <a:spLocks/>
          </p:cNvSpPr>
          <p:nvPr/>
        </p:nvSpPr>
        <p:spPr>
          <a:xfrm>
            <a:off x="899999" y="1368000"/>
            <a:ext cx="3600000" cy="576000"/>
          </a:xfrm>
          <a:prstGeom prst="rect">
            <a:avLst/>
          </a:prstGeom>
        </p:spPr>
        <p:txBody>
          <a:bodyPr vert="horz" lIns="90000" tIns="46800" rIns="90000" bIns="4680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buNone/>
            </a:pPr>
            <a:r>
              <a:rPr lang="fr-FR" sz="1200" b="1" dirty="0">
                <a:solidFill>
                  <a:prstClr val="black"/>
                </a:solidFill>
                <a:latin typeface="Arial" panose="020B0604020202020204" pitchFamily="34" charset="0"/>
                <a:cs typeface="Arial" panose="020B0604020202020204" pitchFamily="34" charset="0"/>
              </a:rPr>
              <a:t>Pour chaque vœu, si la formation choisie </a:t>
            </a:r>
            <a:br>
              <a:rPr lang="fr-FR" sz="1200" b="1" dirty="0">
                <a:solidFill>
                  <a:prstClr val="black"/>
                </a:solidFill>
                <a:latin typeface="Arial" panose="020B0604020202020204" pitchFamily="34" charset="0"/>
                <a:cs typeface="Arial" panose="020B0604020202020204" pitchFamily="34" charset="0"/>
              </a:rPr>
            </a:br>
            <a:r>
              <a:rPr lang="fr-FR" sz="1200" b="1" dirty="0">
                <a:solidFill>
                  <a:prstClr val="black"/>
                </a:solidFill>
                <a:latin typeface="Arial" panose="020B0604020202020204" pitchFamily="34" charset="0"/>
                <a:cs typeface="Arial" panose="020B0604020202020204" pitchFamily="34" charset="0"/>
              </a:rPr>
              <a:t>la demande, vous devez rédiger votre lettre de motivation pour expliquer ce qui vous motive.</a:t>
            </a:r>
          </a:p>
        </p:txBody>
      </p:sp>
      <p:sp>
        <p:nvSpPr>
          <p:cNvPr id="14" name="Rectangle 13">
            <a:extLst>
              <a:ext uri="{FF2B5EF4-FFF2-40B4-BE49-F238E27FC236}">
                <a16:creationId xmlns:a16="http://schemas.microsoft.com/office/drawing/2014/main" id="{957426BC-BA53-CE74-E674-C0111A0F4812}"/>
              </a:ext>
            </a:extLst>
          </p:cNvPr>
          <p:cNvSpPr/>
          <p:nvPr/>
        </p:nvSpPr>
        <p:spPr>
          <a:xfrm>
            <a:off x="4931998" y="1368000"/>
            <a:ext cx="2856388"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7" name="Espace réservé du contenu 9">
            <a:extLst>
              <a:ext uri="{FF2B5EF4-FFF2-40B4-BE49-F238E27FC236}">
                <a16:creationId xmlns:a16="http://schemas.microsoft.com/office/drawing/2014/main" id="{786CAF9F-393E-4575-145A-6392DE35F86B}"/>
              </a:ext>
            </a:extLst>
          </p:cNvPr>
          <p:cNvSpPr txBox="1">
            <a:spLocks/>
          </p:cNvSpPr>
          <p:nvPr/>
        </p:nvSpPr>
        <p:spPr>
          <a:xfrm>
            <a:off x="4934870" y="1368000"/>
            <a:ext cx="2975010" cy="216000"/>
          </a:xfrm>
          <a:prstGeom prst="rect">
            <a:avLst/>
          </a:prstGeom>
        </p:spPr>
        <p:txBody>
          <a:bodyPr vert="horz" lIns="90000" tIns="46800" rIns="90000" bIns="4680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buNone/>
            </a:pPr>
            <a:r>
              <a:rPr lang="fr-FR" sz="1200" b="1" dirty="0">
                <a:solidFill>
                  <a:prstClr val="black"/>
                </a:solidFill>
                <a:latin typeface="Arial" panose="020B0604020202020204" pitchFamily="34" charset="0"/>
                <a:cs typeface="Arial" panose="020B0604020202020204" pitchFamily="34" charset="0"/>
              </a:rPr>
              <a:t>Les autres rubriques de </a:t>
            </a:r>
            <a:r>
              <a:rPr lang="fr-FR" sz="1200" b="1" dirty="0" err="1">
                <a:solidFill>
                  <a:prstClr val="black"/>
                </a:solidFill>
                <a:latin typeface="Arial" panose="020B0604020202020204" pitchFamily="34" charset="0"/>
                <a:cs typeface="Arial" panose="020B0604020202020204" pitchFamily="34" charset="0"/>
              </a:rPr>
              <a:t>Parcoursup</a:t>
            </a:r>
            <a:endParaRPr lang="fr-FR" sz="800" dirty="0">
              <a:solidFill>
                <a:prstClr val="black"/>
              </a:solidFill>
              <a:latin typeface="Arial" panose="020B0604020202020204" pitchFamily="34" charset="0"/>
              <a:cs typeface="Arial" panose="020B0604020202020204" pitchFamily="34" charset="0"/>
            </a:endParaRPr>
          </a:p>
        </p:txBody>
      </p:sp>
      <p:pic>
        <p:nvPicPr>
          <p:cNvPr id="5" name="Image 4">
            <a:hlinkClick r:id="rId2"/>
            <a:extLst>
              <a:ext uri="{FF2B5EF4-FFF2-40B4-BE49-F238E27FC236}">
                <a16:creationId xmlns:a16="http://schemas.microsoft.com/office/drawing/2014/main" id="{DB6D2DB1-BF52-B7CA-CF53-49C1D193256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759960" y="2651760"/>
            <a:ext cx="4016180" cy="2263138"/>
          </a:xfrm>
          <a:prstGeom prst="rect">
            <a:avLst/>
          </a:prstGeom>
        </p:spPr>
      </p:pic>
    </p:spTree>
    <p:extLst>
      <p:ext uri="{BB962C8B-B14F-4D97-AF65-F5344CB8AC3E}">
        <p14:creationId xmlns:p14="http://schemas.microsoft.com/office/powerpoint/2010/main" val="2949193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4140000" y="1368000"/>
            <a:ext cx="1748370"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p:cNvSpPr/>
          <p:nvPr/>
        </p:nvSpPr>
        <p:spPr>
          <a:xfrm>
            <a:off x="900001" y="1368000"/>
            <a:ext cx="1706314"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fr-FR"/>
          </a:p>
        </p:txBody>
      </p:sp>
      <p:sp>
        <p:nvSpPr>
          <p:cNvPr id="2" name="Espace réservé du pied de page 1"/>
          <p:cNvSpPr>
            <a:spLocks noGrp="1"/>
          </p:cNvSpPr>
          <p:nvPr>
            <p:ph type="ftr" sz="quarter" idx="12"/>
          </p:nvPr>
        </p:nvSpPr>
        <p:spPr/>
        <p:txBody>
          <a:bodyPr/>
          <a:lstStyle/>
          <a:p>
            <a:r>
              <a:rPr lang="fr-FR" b="1" cap="all" dirty="0"/>
              <a:t>Parcoursup ? Facile ! | 2024 |</a:t>
            </a:r>
          </a:p>
        </p:txBody>
      </p:sp>
      <p:sp>
        <p:nvSpPr>
          <p:cNvPr id="3" name="Espace réservé du texte 2"/>
          <p:cNvSpPr>
            <a:spLocks noGrp="1"/>
          </p:cNvSpPr>
          <p:nvPr>
            <p:ph type="body" sz="quarter" idx="15"/>
          </p:nvPr>
        </p:nvSpPr>
        <p:spPr/>
        <p:txBody>
          <a:bodyPr/>
          <a:lstStyle/>
          <a:p>
            <a:fld id="{FF0BD7DD-A40F-40CC-BC89-932811700F0D}" type="slidenum">
              <a:rPr lang="fr-FR" smtClean="0"/>
              <a:t>13</a:t>
            </a:fld>
            <a:endParaRPr lang="fr-FR" dirty="0"/>
          </a:p>
        </p:txBody>
      </p:sp>
      <p:sp>
        <p:nvSpPr>
          <p:cNvPr id="6" name="Titre 47">
            <a:extLst>
              <a:ext uri="{FF2B5EF4-FFF2-40B4-BE49-F238E27FC236}">
                <a16:creationId xmlns:a16="http://schemas.microsoft.com/office/drawing/2014/main" id="{3AF420EA-9982-449A-90BE-2AF28A52B4B7}"/>
              </a:ext>
            </a:extLst>
          </p:cNvPr>
          <p:cNvSpPr>
            <a:spLocks noGrp="1"/>
          </p:cNvSpPr>
          <p:nvPr>
            <p:ph type="title"/>
          </p:nvPr>
        </p:nvSpPr>
        <p:spPr>
          <a:xfrm>
            <a:off x="2476501" y="161185"/>
            <a:ext cx="6346948" cy="198000"/>
          </a:xfrm>
        </p:spPr>
        <p:txBody>
          <a:bodyPr/>
          <a:lstStyle/>
          <a:p>
            <a:r>
              <a:rPr lang="fr-FR" cap="all" dirty="0"/>
              <a:t>Parcoursup ? Facile !</a:t>
            </a:r>
          </a:p>
        </p:txBody>
      </p:sp>
      <p:sp>
        <p:nvSpPr>
          <p:cNvPr id="7" name="Espace réservé du texte 48">
            <a:extLst>
              <a:ext uri="{FF2B5EF4-FFF2-40B4-BE49-F238E27FC236}">
                <a16:creationId xmlns:a16="http://schemas.microsoft.com/office/drawing/2014/main" id="{103625C9-4179-407D-9FD9-42427686D19B}"/>
              </a:ext>
            </a:extLst>
          </p:cNvPr>
          <p:cNvSpPr>
            <a:spLocks noGrp="1"/>
          </p:cNvSpPr>
          <p:nvPr>
            <p:ph type="body" sz="quarter" idx="14"/>
          </p:nvPr>
        </p:nvSpPr>
        <p:spPr>
          <a:xfrm>
            <a:off x="2474176" y="416650"/>
            <a:ext cx="6353986" cy="198000"/>
          </a:xfrm>
        </p:spPr>
        <p:txBody>
          <a:bodyPr/>
          <a:lstStyle/>
          <a:p>
            <a:r>
              <a:rPr lang="fr-FR" dirty="0"/>
              <a:t>Tuto pédagogique </a:t>
            </a:r>
            <a:r>
              <a:rPr lang="fr-FR" b="0" dirty="0"/>
              <a:t>pour les élèves de terminale </a:t>
            </a:r>
            <a:br>
              <a:rPr lang="fr-FR" b="0" dirty="0"/>
            </a:br>
            <a:r>
              <a:rPr lang="fr-FR" b="0" dirty="0"/>
              <a:t>souhaitant s’inscrire en 1</a:t>
            </a:r>
            <a:r>
              <a:rPr lang="fr-FR" b="0" baseline="30000" dirty="0"/>
              <a:t>re</a:t>
            </a:r>
            <a:r>
              <a:rPr lang="fr-FR" b="0" dirty="0"/>
              <a:t> année de l’enseignement supérieur</a:t>
            </a:r>
          </a:p>
        </p:txBody>
      </p:sp>
      <p:sp>
        <p:nvSpPr>
          <p:cNvPr id="8" name="Espace réservé du contenu 9">
            <a:extLst>
              <a:ext uri="{FF2B5EF4-FFF2-40B4-BE49-F238E27FC236}">
                <a16:creationId xmlns:a16="http://schemas.microsoft.com/office/drawing/2014/main" id="{8BAB8016-5C31-4AEB-8784-10CD4780A56E}"/>
              </a:ext>
            </a:extLst>
          </p:cNvPr>
          <p:cNvSpPr txBox="1">
            <a:spLocks/>
          </p:cNvSpPr>
          <p:nvPr/>
        </p:nvSpPr>
        <p:spPr>
          <a:xfrm>
            <a:off x="900000" y="900000"/>
            <a:ext cx="7811832" cy="288000"/>
          </a:xfrm>
          <a:prstGeom prst="rect">
            <a:avLst/>
          </a:prstGeom>
        </p:spPr>
        <p:txBody>
          <a:bodyPr vert="horz" lIns="0" tIns="0" rIns="0" bIns="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1200"/>
              </a:spcAft>
              <a:buNone/>
            </a:pPr>
            <a:r>
              <a:rPr lang="fr-FR" sz="1600" b="1" cap="all" spc="50" dirty="0">
                <a:solidFill>
                  <a:srgbClr val="000091"/>
                </a:solidFill>
                <a:latin typeface="Arial" panose="020B0604020202020204" pitchFamily="34" charset="0"/>
                <a:cs typeface="Arial" panose="020B0604020202020204" pitchFamily="34" charset="0"/>
              </a:rPr>
              <a:t>PENSEZ À VALIDER VOS Vœux</a:t>
            </a:r>
          </a:p>
        </p:txBody>
      </p:sp>
      <p:sp>
        <p:nvSpPr>
          <p:cNvPr id="11" name="Rectangle 10"/>
          <p:cNvSpPr/>
          <p:nvPr/>
        </p:nvSpPr>
        <p:spPr>
          <a:xfrm>
            <a:off x="4140000" y="1692000"/>
            <a:ext cx="4537366" cy="2549416"/>
          </a:xfrm>
          <a:prstGeom prst="rect">
            <a:avLst/>
          </a:prstGeom>
        </p:spPr>
        <p:txBody>
          <a:bodyPr wrap="square" lIns="0" tIns="0" rIns="0" bIns="0">
            <a:spAutoFit/>
          </a:bodyPr>
          <a:lstStyle/>
          <a:p>
            <a:pPr>
              <a:buClr>
                <a:srgbClr val="E3000B"/>
              </a:buClr>
            </a:pPr>
            <a:r>
              <a:rPr lang="fr-FR" sz="900" b="1" dirty="0">
                <a:latin typeface="Arial" panose="020B0604020202020204" pitchFamily="34" charset="0"/>
                <a:cs typeface="Arial" panose="020B0604020202020204" pitchFamily="34" charset="0"/>
              </a:rPr>
              <a:t>Rencontrez ceux qui peuvent vous aider :</a:t>
            </a:r>
          </a:p>
          <a:p>
            <a:pPr marL="171450" indent="-171450">
              <a:spcBef>
                <a:spcPts val="400"/>
              </a:spcBef>
              <a:buClr>
                <a:srgbClr val="E3000B"/>
              </a:buClr>
              <a:buFont typeface="Wingdings 3" panose="05040102010807070707" pitchFamily="18" charset="2"/>
              <a:buChar char="Ú"/>
            </a:pPr>
            <a:r>
              <a:rPr lang="fr-FR" sz="900" kern="1000" spc="-10" dirty="0">
                <a:latin typeface="Arial" panose="020B0604020202020204" pitchFamily="34" charset="0"/>
                <a:cs typeface="Arial" panose="020B0604020202020204" pitchFamily="34" charset="0"/>
              </a:rPr>
              <a:t>au sein du lycée : un ou une de vos deux professeurs principaux et/ou</a:t>
            </a:r>
            <a:br>
              <a:rPr lang="fr-FR" sz="900" kern="1000" spc="-10" dirty="0">
                <a:latin typeface="Arial" panose="020B0604020202020204" pitchFamily="34" charset="0"/>
                <a:cs typeface="Arial" panose="020B0604020202020204" pitchFamily="34" charset="0"/>
              </a:rPr>
            </a:br>
            <a:r>
              <a:rPr lang="fr-FR" sz="900" kern="1000" spc="-10" dirty="0">
                <a:latin typeface="Arial" panose="020B0604020202020204" pitchFamily="34" charset="0"/>
                <a:cs typeface="Arial" panose="020B0604020202020204" pitchFamily="34" charset="0"/>
              </a:rPr>
              <a:t>le ou la psychologue de l’Éducation nationale ;</a:t>
            </a:r>
          </a:p>
          <a:p>
            <a:pPr marL="171450" indent="-171450">
              <a:spcBef>
                <a:spcPts val="400"/>
              </a:spcBef>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rPr>
              <a:t>au CIO (centre d’information et d’orientation), avec ou sans rendez-vous.</a:t>
            </a:r>
          </a:p>
          <a:p>
            <a:pPr>
              <a:spcBef>
                <a:spcPts val="800"/>
              </a:spcBef>
              <a:buClr>
                <a:srgbClr val="E3000B"/>
              </a:buClr>
            </a:pPr>
            <a:r>
              <a:rPr lang="fr-FR" sz="900" b="1" dirty="0">
                <a:latin typeface="Arial" panose="020B0604020202020204" pitchFamily="34" charset="0"/>
                <a:cs typeface="Arial" panose="020B0604020202020204" pitchFamily="34" charset="0"/>
              </a:rPr>
              <a:t>Informez-vous sur les filières et les formations :</a:t>
            </a:r>
          </a:p>
          <a:p>
            <a:pPr marL="171450" indent="-171450">
              <a:spcBef>
                <a:spcPts val="400"/>
              </a:spcBef>
              <a:buClr>
                <a:srgbClr val="E3000B"/>
              </a:buClr>
              <a:buFont typeface="Wingdings 3" panose="05040102010807070707" pitchFamily="18" charset="2"/>
              <a:buChar char="Ú"/>
            </a:pPr>
            <a:r>
              <a:rPr lang="fr-FR" sz="1000" u="sng" dirty="0">
                <a:solidFill>
                  <a:srgbClr val="467886"/>
                </a:solidFill>
                <a:effectLst/>
                <a:latin typeface="Aptos" panose="020B0004020202020204" pitchFamily="34" charset="0"/>
                <a:ea typeface="Times New Roman" panose="02020603050405020304" pitchFamily="18" charset="0"/>
                <a:cs typeface="Aptos" panose="020B0004020202020204" pitchFamily="34" charset="0"/>
                <a:hlinkClick r:id="rId2"/>
              </a:rPr>
              <a:t>module Lycée </a:t>
            </a:r>
            <a:r>
              <a:rPr lang="fr-FR" sz="900" dirty="0">
                <a:latin typeface="Arial" panose="020B0604020202020204" pitchFamily="34" charset="0"/>
                <a:cs typeface="Arial" panose="020B0604020202020204" pitchFamily="34" charset="0"/>
              </a:rPr>
              <a:t>;</a:t>
            </a:r>
          </a:p>
          <a:p>
            <a:pPr marL="171450" indent="-171450">
              <a:spcBef>
                <a:spcPts val="400"/>
              </a:spcBef>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hlinkClick r:id="rId3"/>
              </a:rPr>
              <a:t>Parcoursup</a:t>
            </a:r>
            <a:r>
              <a:rPr lang="fr-FR" sz="900" dirty="0">
                <a:latin typeface="Arial" panose="020B0604020202020204" pitchFamily="34" charset="0"/>
                <a:cs typeface="Arial" panose="020B0604020202020204" pitchFamily="34" charset="0"/>
              </a:rPr>
              <a:t>, avec </a:t>
            </a:r>
            <a:r>
              <a:rPr lang="fr-FR" sz="900" dirty="0">
                <a:latin typeface="Arial" panose="020B0604020202020204" pitchFamily="34" charset="0"/>
                <a:cs typeface="Arial" panose="020B0604020202020204" pitchFamily="34" charset="0"/>
                <a:hlinkClick r:id="rId4"/>
              </a:rPr>
              <a:t>le moteur de recherche des formations</a:t>
            </a:r>
            <a:r>
              <a:rPr lang="fr-FR" sz="900" dirty="0">
                <a:latin typeface="Arial" panose="020B0604020202020204" pitchFamily="34" charset="0"/>
                <a:cs typeface="Arial" panose="020B0604020202020204" pitchFamily="34" charset="0"/>
              </a:rPr>
              <a:t> ;</a:t>
            </a:r>
          </a:p>
          <a:p>
            <a:pPr marL="171450" indent="-171450">
              <a:spcBef>
                <a:spcPts val="400"/>
              </a:spcBef>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hlinkClick r:id="rId5"/>
              </a:rPr>
              <a:t>Mon orientation en ligne</a:t>
            </a:r>
            <a:r>
              <a:rPr lang="fr-FR" sz="900" dirty="0">
                <a:latin typeface="Arial" panose="020B0604020202020204" pitchFamily="34" charset="0"/>
                <a:cs typeface="Arial" panose="020B0604020202020204" pitchFamily="34" charset="0"/>
              </a:rPr>
              <a:t> ;</a:t>
            </a:r>
          </a:p>
          <a:p>
            <a:pPr marL="171450" indent="-171450">
              <a:spcBef>
                <a:spcPts val="400"/>
              </a:spcBef>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hlinkClick r:id="rId6"/>
              </a:rPr>
              <a:t>Horizons21</a:t>
            </a:r>
            <a:r>
              <a:rPr lang="fr-FR" sz="900" baseline="30000" dirty="0">
                <a:latin typeface="Arial" panose="020B0604020202020204" pitchFamily="34" charset="0"/>
                <a:cs typeface="Arial" panose="020B0604020202020204" pitchFamily="34" charset="0"/>
                <a:hlinkClick r:id="rId6"/>
              </a:rPr>
              <a:t>e</a:t>
            </a:r>
            <a:r>
              <a:rPr lang="fr-FR" sz="900" dirty="0">
                <a:latin typeface="Arial" panose="020B0604020202020204" pitchFamily="34" charset="0"/>
                <a:cs typeface="Arial" panose="020B0604020202020204" pitchFamily="34" charset="0"/>
              </a:rPr>
              <a:t>.</a:t>
            </a:r>
          </a:p>
          <a:p>
            <a:pPr>
              <a:spcBef>
                <a:spcPts val="800"/>
              </a:spcBef>
              <a:buClr>
                <a:srgbClr val="E3000B"/>
              </a:buClr>
            </a:pPr>
            <a:r>
              <a:rPr lang="fr-FR" sz="900" b="1" dirty="0">
                <a:latin typeface="Arial" panose="020B0604020202020204" pitchFamily="34" charset="0"/>
                <a:cs typeface="Arial" panose="020B0604020202020204" pitchFamily="34" charset="0"/>
              </a:rPr>
              <a:t>En cas de problème technique et/ou pour toute question sur votre dossier :</a:t>
            </a:r>
          </a:p>
          <a:p>
            <a:pPr marL="171450" indent="-171450">
              <a:spcBef>
                <a:spcPts val="400"/>
              </a:spcBef>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rPr>
              <a:t>utilisez la rubrique « Contact », de préférence au sein de votre dossier </a:t>
            </a:r>
            <a:r>
              <a:rPr lang="fr-FR" sz="900" dirty="0">
                <a:latin typeface="Arial" panose="020B0604020202020204" pitchFamily="34" charset="0"/>
                <a:cs typeface="Arial" panose="020B0604020202020204" pitchFamily="34" charset="0"/>
                <a:hlinkClick r:id="rId3"/>
              </a:rPr>
              <a:t>Parcoursup</a:t>
            </a:r>
            <a:r>
              <a:rPr lang="fr-FR" sz="900" dirty="0">
                <a:latin typeface="Arial" panose="020B0604020202020204" pitchFamily="34" charset="0"/>
                <a:cs typeface="Arial" panose="020B0604020202020204" pitchFamily="34" charset="0"/>
              </a:rPr>
              <a:t>.</a:t>
            </a:r>
          </a:p>
          <a:p>
            <a:pPr>
              <a:spcBef>
                <a:spcPts val="800"/>
              </a:spcBef>
              <a:buClr>
                <a:srgbClr val="E3000B"/>
              </a:buClr>
            </a:pPr>
            <a:r>
              <a:rPr lang="fr-FR" sz="900" b="1" dirty="0">
                <a:latin typeface="Arial" panose="020B0604020202020204" pitchFamily="34" charset="0"/>
                <a:cs typeface="Arial" panose="020B0604020202020204" pitchFamily="34" charset="0"/>
              </a:rPr>
              <a:t>Informez-vous sur le fonctionnement de la procédure :</a:t>
            </a:r>
          </a:p>
          <a:p>
            <a:pPr marL="171450" indent="-171450">
              <a:spcBef>
                <a:spcPts val="400"/>
              </a:spcBef>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rPr>
              <a:t>consultez les tutos et la </a:t>
            </a:r>
            <a:r>
              <a:rPr lang="fr-FR" sz="900" dirty="0">
                <a:latin typeface="Arial" panose="020B0604020202020204" pitchFamily="34" charset="0"/>
                <a:cs typeface="Arial" panose="020B0604020202020204" pitchFamily="34" charset="0"/>
                <a:hlinkClick r:id="rId7"/>
              </a:rPr>
              <a:t>FAQ Parcoursup</a:t>
            </a:r>
            <a:r>
              <a:rPr lang="fr-FR" sz="900" dirty="0">
                <a:latin typeface="Arial" panose="020B0604020202020204" pitchFamily="34" charset="0"/>
                <a:cs typeface="Arial" panose="020B0604020202020204" pitchFamily="34" charset="0"/>
              </a:rPr>
              <a:t>.</a:t>
            </a:r>
          </a:p>
        </p:txBody>
      </p:sp>
      <p:sp>
        <p:nvSpPr>
          <p:cNvPr id="13" name="Rectangle 12"/>
          <p:cNvSpPr/>
          <p:nvPr/>
        </p:nvSpPr>
        <p:spPr>
          <a:xfrm>
            <a:off x="900000" y="1692000"/>
            <a:ext cx="2968667" cy="1882567"/>
          </a:xfrm>
          <a:prstGeom prst="rect">
            <a:avLst/>
          </a:prstGeom>
        </p:spPr>
        <p:txBody>
          <a:bodyPr wrap="square" lIns="0" tIns="0" rIns="0" bIns="0">
            <a:spAutoFit/>
          </a:bodyPr>
          <a:lstStyle/>
          <a:p>
            <a:pPr>
              <a:spcAft>
                <a:spcPts val="1200"/>
              </a:spcAft>
              <a:buClr>
                <a:srgbClr val="E3000B"/>
              </a:buClr>
            </a:pPr>
            <a:r>
              <a:rPr lang="fr-FR" sz="900" b="1" dirty="0">
                <a:latin typeface="Arial" panose="020B0604020202020204" pitchFamily="34" charset="0"/>
                <a:cs typeface="Arial" panose="020B0604020202020204" pitchFamily="34" charset="0"/>
              </a:rPr>
              <a:t>Pour chaque vœu ou sous-vœu, vous devez impérativement valider votre candidature, </a:t>
            </a:r>
            <a:br>
              <a:rPr lang="fr-FR" sz="900" b="1" dirty="0">
                <a:latin typeface="Arial" panose="020B0604020202020204" pitchFamily="34" charset="0"/>
                <a:cs typeface="Arial" panose="020B0604020202020204" pitchFamily="34" charset="0"/>
              </a:rPr>
            </a:br>
            <a:r>
              <a:rPr lang="fr-FR" sz="900" b="1" dirty="0">
                <a:latin typeface="Arial" panose="020B0604020202020204" pitchFamily="34" charset="0"/>
                <a:cs typeface="Arial" panose="020B0604020202020204" pitchFamily="34" charset="0"/>
              </a:rPr>
              <a:t>sinon ce vœu ne sera pas pris en compte.</a:t>
            </a:r>
          </a:p>
          <a:p>
            <a:pPr>
              <a:spcAft>
                <a:spcPts val="400"/>
              </a:spcAft>
              <a:buClr>
                <a:srgbClr val="E3000B"/>
              </a:buClr>
            </a:pPr>
            <a:r>
              <a:rPr lang="fr-FR" sz="900" dirty="0">
                <a:latin typeface="Arial" panose="020B0604020202020204" pitchFamily="34" charset="0"/>
                <a:cs typeface="Arial" panose="020B0604020202020204" pitchFamily="34" charset="0"/>
              </a:rPr>
              <a:t>Vous devez maintenant, si ce n’est pas encore fait, renseigner les différentes rubriques de Parcoursup,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dont :</a:t>
            </a:r>
          </a:p>
          <a:p>
            <a:pPr marL="171450" indent="-171450">
              <a:spcAft>
                <a:spcPts val="400"/>
              </a:spcAft>
              <a:buClr>
                <a:srgbClr val="E3000B"/>
              </a:buClr>
              <a:buFont typeface="Wingdings 3" panose="05040102010807070707" pitchFamily="18" charset="2"/>
              <a:buChar char="Ú"/>
            </a:pPr>
            <a:r>
              <a:rPr lang="fr-FR" sz="900" b="1" dirty="0">
                <a:latin typeface="Arial" panose="020B0604020202020204" pitchFamily="34" charset="0"/>
                <a:cs typeface="Arial" panose="020B0604020202020204" pitchFamily="34" charset="0"/>
              </a:rPr>
              <a:t>la lettre de motivation</a:t>
            </a:r>
            <a:r>
              <a:rPr lang="fr-FR" sz="900" dirty="0">
                <a:latin typeface="Arial" panose="020B0604020202020204" pitchFamily="34" charset="0"/>
                <a:cs typeface="Arial" panose="020B0604020202020204" pitchFamily="34" charset="0"/>
              </a:rPr>
              <a:t> : 1 par vœu, facultative ;</a:t>
            </a:r>
          </a:p>
          <a:p>
            <a:pPr marL="171450" indent="-171450">
              <a:spcAft>
                <a:spcPts val="400"/>
              </a:spcAft>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rPr>
              <a:t>la rubrique </a:t>
            </a:r>
            <a:r>
              <a:rPr lang="fr-FR" sz="900" b="1" dirty="0">
                <a:latin typeface="Arial" panose="020B0604020202020204" pitchFamily="34" charset="0"/>
                <a:cs typeface="Arial" panose="020B0604020202020204" pitchFamily="34" charset="0"/>
              </a:rPr>
              <a:t>« Activités et centres d’intérêt »</a:t>
            </a:r>
            <a:r>
              <a:rPr lang="fr-FR" sz="900" dirty="0">
                <a:latin typeface="Arial" panose="020B0604020202020204" pitchFamily="34" charset="0"/>
                <a:cs typeface="Arial" panose="020B0604020202020204" pitchFamily="34" charset="0"/>
              </a:rPr>
              <a:t> ;</a:t>
            </a:r>
          </a:p>
          <a:p>
            <a:pPr marL="171450" indent="-171450">
              <a:spcAft>
                <a:spcPts val="400"/>
              </a:spcAft>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rPr>
              <a:t>la rubrique </a:t>
            </a:r>
            <a:r>
              <a:rPr lang="fr-FR" sz="900" b="1" dirty="0">
                <a:latin typeface="Arial" panose="020B0604020202020204" pitchFamily="34" charset="0"/>
                <a:cs typeface="Arial" panose="020B0604020202020204" pitchFamily="34" charset="0"/>
              </a:rPr>
              <a:t>« Préférence et autres projets »</a:t>
            </a:r>
            <a:r>
              <a:rPr lang="fr-FR" sz="900" dirty="0">
                <a:latin typeface="Arial" panose="020B0604020202020204" pitchFamily="34" charset="0"/>
                <a:cs typeface="Arial" panose="020B0604020202020204" pitchFamily="34" charset="0"/>
              </a:rPr>
              <a:t> ;</a:t>
            </a:r>
          </a:p>
          <a:p>
            <a:pPr marL="171450" indent="-171450">
              <a:spcAft>
                <a:spcPts val="400"/>
              </a:spcAft>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rPr>
              <a:t>le cas échéant, ajoutez les </a:t>
            </a:r>
            <a:r>
              <a:rPr lang="fr-FR" sz="900" b="1" dirty="0">
                <a:latin typeface="Arial" panose="020B0604020202020204" pitchFamily="34" charset="0"/>
                <a:cs typeface="Arial" panose="020B0604020202020204" pitchFamily="34" charset="0"/>
              </a:rPr>
              <a:t>pièces justificatives complémentaires</a:t>
            </a:r>
            <a:r>
              <a:rPr lang="fr-FR" sz="900" dirty="0">
                <a:latin typeface="Arial" panose="020B0604020202020204" pitchFamily="34" charset="0"/>
                <a:cs typeface="Arial" panose="020B0604020202020204" pitchFamily="34" charset="0"/>
              </a:rPr>
              <a:t> demandées par les établissements.</a:t>
            </a:r>
            <a:endParaRPr lang="fr-FR" sz="900" dirty="0">
              <a:solidFill>
                <a:prstClr val="black"/>
              </a:solidFill>
              <a:latin typeface="Arial" panose="020B0604020202020204" pitchFamily="34" charset="0"/>
              <a:cs typeface="Arial" panose="020B0604020202020204" pitchFamily="34" charset="0"/>
            </a:endParaRPr>
          </a:p>
        </p:txBody>
      </p:sp>
      <p:sp>
        <p:nvSpPr>
          <p:cNvPr id="17" name="Légende : encadrée à une bordure 6">
            <a:extLst>
              <a:ext uri="{FF2B5EF4-FFF2-40B4-BE49-F238E27FC236}">
                <a16:creationId xmlns:a16="http://schemas.microsoft.com/office/drawing/2014/main" id="{65938FE9-ACD2-45E9-BC48-89D4B6F871DF}"/>
              </a:ext>
            </a:extLst>
          </p:cNvPr>
          <p:cNvSpPr/>
          <p:nvPr/>
        </p:nvSpPr>
        <p:spPr>
          <a:xfrm>
            <a:off x="4167588" y="4315363"/>
            <a:ext cx="4544187" cy="625026"/>
          </a:xfrm>
          <a:prstGeom prst="accentCallout1">
            <a:avLst>
              <a:gd name="adj1" fmla="val 69103"/>
              <a:gd name="adj2" fmla="val -575"/>
              <a:gd name="adj3" fmla="val 36741"/>
              <a:gd name="adj4" fmla="val -619"/>
            </a:avLst>
          </a:prstGeom>
          <a:solidFill>
            <a:schemeClr val="tx1">
              <a:alpha val="5000"/>
            </a:schemeClr>
          </a:solidFill>
          <a:ln w="31750" cap="rnd">
            <a:solidFill>
              <a:srgbClr val="E3000B"/>
            </a:solidFill>
            <a:round/>
          </a:ln>
        </p:spPr>
        <p:style>
          <a:lnRef idx="2">
            <a:schemeClr val="accent1">
              <a:shade val="50000"/>
            </a:schemeClr>
          </a:lnRef>
          <a:fillRef idx="1">
            <a:schemeClr val="accent1"/>
          </a:fillRef>
          <a:effectRef idx="0">
            <a:schemeClr val="accent1"/>
          </a:effectRef>
          <a:fontRef idx="minor">
            <a:schemeClr val="lt1"/>
          </a:fontRef>
        </p:style>
        <p:txBody>
          <a:bodyPr lIns="72000" tIns="0" rIns="0" bIns="0" rtlCol="0" anchor="ctr" anchorCtr="0"/>
          <a:lstStyle/>
          <a:p>
            <a:r>
              <a:rPr lang="fr-FR" sz="900" dirty="0">
                <a:solidFill>
                  <a:schemeClr val="tx1"/>
                </a:solidFill>
                <a:latin typeface="Arial" panose="020B0604020202020204" pitchFamily="34" charset="0"/>
                <a:cs typeface="Arial" panose="020B0604020202020204" pitchFamily="34" charset="0"/>
              </a:rPr>
              <a:t>Un </a:t>
            </a:r>
            <a:r>
              <a:rPr lang="fr-FR" sz="900" b="1" dirty="0">
                <a:solidFill>
                  <a:schemeClr val="tx1"/>
                </a:solidFill>
                <a:latin typeface="Arial" panose="020B0604020202020204" pitchFamily="34" charset="0"/>
                <a:cs typeface="Arial" panose="020B0604020202020204" pitchFamily="34" charset="0"/>
              </a:rPr>
              <a:t>numéro vert</a:t>
            </a:r>
            <a:r>
              <a:rPr lang="fr-FR" sz="900" dirty="0">
                <a:solidFill>
                  <a:schemeClr val="tx1"/>
                </a:solidFill>
                <a:latin typeface="Arial" panose="020B0604020202020204" pitchFamily="34" charset="0"/>
                <a:cs typeface="Arial" panose="020B0604020202020204" pitchFamily="34" charset="0"/>
              </a:rPr>
              <a:t> vous accompagne tout au long de la procédure : </a:t>
            </a:r>
            <a:r>
              <a:rPr lang="fr-FR" sz="900" b="1" dirty="0">
                <a:solidFill>
                  <a:schemeClr val="tx1"/>
                </a:solidFill>
                <a:latin typeface="Arial" panose="020B0604020202020204" pitchFamily="34" charset="0"/>
                <a:cs typeface="Arial" panose="020B0604020202020204" pitchFamily="34" charset="0"/>
              </a:rPr>
              <a:t>0800 400 070</a:t>
            </a:r>
            <a:r>
              <a:rPr lang="fr-FR" sz="900" dirty="0">
                <a:solidFill>
                  <a:schemeClr val="tx1"/>
                </a:solidFill>
                <a:latin typeface="Arial" panose="020B0604020202020204" pitchFamily="34" charset="0"/>
                <a:cs typeface="Arial" panose="020B0604020202020204" pitchFamily="34" charset="0"/>
              </a:rPr>
              <a:t>. </a:t>
            </a:r>
            <a:br>
              <a:rPr lang="fr-FR" sz="900" dirty="0">
                <a:solidFill>
                  <a:schemeClr val="tx1"/>
                </a:solidFill>
                <a:latin typeface="Arial" panose="020B0604020202020204" pitchFamily="34" charset="0"/>
                <a:cs typeface="Arial" panose="020B0604020202020204" pitchFamily="34" charset="0"/>
              </a:rPr>
            </a:br>
            <a:r>
              <a:rPr lang="fr-FR" sz="900" dirty="0">
                <a:solidFill>
                  <a:schemeClr val="tx1"/>
                </a:solidFill>
                <a:latin typeface="Arial" panose="020B0604020202020204" pitchFamily="34" charset="0"/>
                <a:cs typeface="Arial" panose="020B0604020202020204" pitchFamily="34" charset="0"/>
              </a:rPr>
              <a:t>Des conseillers pourront répondre à vos questions sur son fonctionnement </a:t>
            </a:r>
          </a:p>
          <a:p>
            <a:r>
              <a:rPr lang="fr-FR" sz="900" dirty="0">
                <a:solidFill>
                  <a:schemeClr val="tx1"/>
                </a:solidFill>
                <a:latin typeface="Arial" panose="020B0604020202020204" pitchFamily="34" charset="0"/>
                <a:cs typeface="Arial" panose="020B0604020202020204" pitchFamily="34" charset="0"/>
              </a:rPr>
              <a:t>ou vous apporter des informations sur l’orientation, les formations ou encore les métiers qui vous intéressent..</a:t>
            </a:r>
          </a:p>
        </p:txBody>
      </p:sp>
      <p:sp>
        <p:nvSpPr>
          <p:cNvPr id="4" name="Espace réservé du contenu 9">
            <a:extLst>
              <a:ext uri="{FF2B5EF4-FFF2-40B4-BE49-F238E27FC236}">
                <a16:creationId xmlns:a16="http://schemas.microsoft.com/office/drawing/2014/main" id="{838790CE-EF5E-5229-A2BD-C9586E207B1F}"/>
              </a:ext>
            </a:extLst>
          </p:cNvPr>
          <p:cNvSpPr txBox="1">
            <a:spLocks/>
          </p:cNvSpPr>
          <p:nvPr/>
        </p:nvSpPr>
        <p:spPr>
          <a:xfrm>
            <a:off x="4140000" y="1368000"/>
            <a:ext cx="2975010" cy="216000"/>
          </a:xfrm>
          <a:prstGeom prst="rect">
            <a:avLst/>
          </a:prstGeom>
        </p:spPr>
        <p:txBody>
          <a:bodyPr vert="horz" lIns="90000" tIns="46800" rIns="90000" bIns="4680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spcAft>
                <a:spcPts val="600"/>
              </a:spcAft>
              <a:buNone/>
            </a:pPr>
            <a:r>
              <a:rPr lang="fr-FR" sz="1200" b="1" dirty="0">
                <a:solidFill>
                  <a:prstClr val="black"/>
                </a:solidFill>
                <a:latin typeface="Arial" panose="020B0604020202020204" pitchFamily="34" charset="0"/>
                <a:cs typeface="Arial" panose="020B0604020202020204" pitchFamily="34" charset="0"/>
              </a:rPr>
              <a:t>Qui peut vous aider ?</a:t>
            </a:r>
          </a:p>
        </p:txBody>
      </p:sp>
      <p:sp>
        <p:nvSpPr>
          <p:cNvPr id="9" name="Espace réservé du contenu 9">
            <a:extLst>
              <a:ext uri="{FF2B5EF4-FFF2-40B4-BE49-F238E27FC236}">
                <a16:creationId xmlns:a16="http://schemas.microsoft.com/office/drawing/2014/main" id="{542AE952-3F6D-A270-A9CA-EE19C9D1AE3E}"/>
              </a:ext>
            </a:extLst>
          </p:cNvPr>
          <p:cNvSpPr txBox="1">
            <a:spLocks/>
          </p:cNvSpPr>
          <p:nvPr/>
        </p:nvSpPr>
        <p:spPr>
          <a:xfrm>
            <a:off x="893657" y="1368000"/>
            <a:ext cx="2975010" cy="216000"/>
          </a:xfrm>
          <a:prstGeom prst="rect">
            <a:avLst/>
          </a:prstGeom>
        </p:spPr>
        <p:txBody>
          <a:bodyPr vert="horz" lIns="90000" tIns="46800" rIns="90000" bIns="4680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spcAft>
                <a:spcPts val="600"/>
              </a:spcAft>
              <a:buNone/>
            </a:pPr>
            <a:r>
              <a:rPr lang="fr-FR" sz="1200" b="1" dirty="0">
                <a:solidFill>
                  <a:prstClr val="black"/>
                </a:solidFill>
                <a:latin typeface="Arial" panose="020B0604020202020204" pitchFamily="34" charset="0"/>
                <a:cs typeface="Arial" panose="020B0604020202020204" pitchFamily="34" charset="0"/>
              </a:rPr>
              <a:t>Jusqu’au 3 avril 2024</a:t>
            </a:r>
            <a:endParaRPr lang="fr-FR" sz="8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93570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E08959-B4AF-C1C7-84BD-CF4020DE425D}"/>
              </a:ext>
            </a:extLst>
          </p:cNvPr>
          <p:cNvSpPr/>
          <p:nvPr/>
        </p:nvSpPr>
        <p:spPr>
          <a:xfrm>
            <a:off x="900001" y="1368000"/>
            <a:ext cx="4861358"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fr-FR"/>
          </a:p>
        </p:txBody>
      </p:sp>
      <p:sp>
        <p:nvSpPr>
          <p:cNvPr id="2" name="Espace réservé du pied de page 1"/>
          <p:cNvSpPr>
            <a:spLocks noGrp="1"/>
          </p:cNvSpPr>
          <p:nvPr>
            <p:ph type="ftr" sz="quarter" idx="12"/>
          </p:nvPr>
        </p:nvSpPr>
        <p:spPr/>
        <p:txBody>
          <a:bodyPr/>
          <a:lstStyle/>
          <a:p>
            <a:r>
              <a:rPr lang="fr-FR" b="1" cap="all" dirty="0"/>
              <a:t>Parcoursup ? Facile ! | 2024 |</a:t>
            </a:r>
          </a:p>
        </p:txBody>
      </p:sp>
      <p:sp>
        <p:nvSpPr>
          <p:cNvPr id="3" name="Espace réservé du texte 2"/>
          <p:cNvSpPr>
            <a:spLocks noGrp="1"/>
          </p:cNvSpPr>
          <p:nvPr>
            <p:ph type="body" sz="quarter" idx="15"/>
          </p:nvPr>
        </p:nvSpPr>
        <p:spPr/>
        <p:txBody>
          <a:bodyPr/>
          <a:lstStyle/>
          <a:p>
            <a:fld id="{FF0BD7DD-A40F-40CC-BC89-932811700F0D}" type="slidenum">
              <a:rPr lang="fr-FR" smtClean="0"/>
              <a:t>14</a:t>
            </a:fld>
            <a:endParaRPr lang="fr-FR" dirty="0"/>
          </a:p>
        </p:txBody>
      </p:sp>
      <p:sp>
        <p:nvSpPr>
          <p:cNvPr id="6" name="Titre 47">
            <a:extLst>
              <a:ext uri="{FF2B5EF4-FFF2-40B4-BE49-F238E27FC236}">
                <a16:creationId xmlns:a16="http://schemas.microsoft.com/office/drawing/2014/main" id="{3AF420EA-9982-449A-90BE-2AF28A52B4B7}"/>
              </a:ext>
            </a:extLst>
          </p:cNvPr>
          <p:cNvSpPr>
            <a:spLocks noGrp="1"/>
          </p:cNvSpPr>
          <p:nvPr>
            <p:ph type="title"/>
          </p:nvPr>
        </p:nvSpPr>
        <p:spPr>
          <a:xfrm>
            <a:off x="2476501" y="161185"/>
            <a:ext cx="6346948" cy="198000"/>
          </a:xfrm>
        </p:spPr>
        <p:txBody>
          <a:bodyPr/>
          <a:lstStyle/>
          <a:p>
            <a:r>
              <a:rPr lang="fr-FR" cap="all" dirty="0"/>
              <a:t>Parcoursup ? Facile !</a:t>
            </a:r>
          </a:p>
        </p:txBody>
      </p:sp>
      <p:sp>
        <p:nvSpPr>
          <p:cNvPr id="7" name="Espace réservé du texte 48">
            <a:extLst>
              <a:ext uri="{FF2B5EF4-FFF2-40B4-BE49-F238E27FC236}">
                <a16:creationId xmlns:a16="http://schemas.microsoft.com/office/drawing/2014/main" id="{103625C9-4179-407D-9FD9-42427686D19B}"/>
              </a:ext>
            </a:extLst>
          </p:cNvPr>
          <p:cNvSpPr>
            <a:spLocks noGrp="1"/>
          </p:cNvSpPr>
          <p:nvPr>
            <p:ph type="body" sz="quarter" idx="14"/>
          </p:nvPr>
        </p:nvSpPr>
        <p:spPr>
          <a:xfrm>
            <a:off x="2474176" y="416650"/>
            <a:ext cx="6353986" cy="198000"/>
          </a:xfrm>
        </p:spPr>
        <p:txBody>
          <a:bodyPr/>
          <a:lstStyle/>
          <a:p>
            <a:r>
              <a:rPr lang="fr-FR" dirty="0"/>
              <a:t>Tuto pédagogique </a:t>
            </a:r>
            <a:r>
              <a:rPr lang="fr-FR" b="0" dirty="0"/>
              <a:t>pour les élèves de terminale </a:t>
            </a:r>
            <a:br>
              <a:rPr lang="fr-FR" b="0" dirty="0"/>
            </a:br>
            <a:r>
              <a:rPr lang="fr-FR" b="0" dirty="0"/>
              <a:t>souhaitant s’inscrire en 1</a:t>
            </a:r>
            <a:r>
              <a:rPr lang="fr-FR" b="0" baseline="30000" dirty="0"/>
              <a:t>re</a:t>
            </a:r>
            <a:r>
              <a:rPr lang="fr-FR" b="0" dirty="0"/>
              <a:t> année de l’enseignement supérieur</a:t>
            </a:r>
          </a:p>
        </p:txBody>
      </p:sp>
      <p:sp>
        <p:nvSpPr>
          <p:cNvPr id="8" name="Espace réservé du contenu 9">
            <a:extLst>
              <a:ext uri="{FF2B5EF4-FFF2-40B4-BE49-F238E27FC236}">
                <a16:creationId xmlns:a16="http://schemas.microsoft.com/office/drawing/2014/main" id="{8BAB8016-5C31-4AEB-8784-10CD4780A56E}"/>
              </a:ext>
            </a:extLst>
          </p:cNvPr>
          <p:cNvSpPr txBox="1">
            <a:spLocks/>
          </p:cNvSpPr>
          <p:nvPr/>
        </p:nvSpPr>
        <p:spPr>
          <a:xfrm>
            <a:off x="900000" y="900000"/>
            <a:ext cx="7811832" cy="288000"/>
          </a:xfrm>
          <a:prstGeom prst="rect">
            <a:avLst/>
          </a:prstGeom>
        </p:spPr>
        <p:txBody>
          <a:bodyPr vert="horz" lIns="0" tIns="0" rIns="0" bIns="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1200"/>
              </a:spcAft>
              <a:buNone/>
            </a:pPr>
            <a:r>
              <a:rPr lang="fr-FR" sz="1600" b="1" cap="all" spc="50" dirty="0">
                <a:solidFill>
                  <a:srgbClr val="000091"/>
                </a:solidFill>
                <a:latin typeface="Arial" panose="020B0604020202020204" pitchFamily="34" charset="0"/>
                <a:cs typeface="Arial" panose="020B0604020202020204" pitchFamily="34" charset="0"/>
              </a:rPr>
              <a:t>Comment répondre aux propositions ?</a:t>
            </a:r>
          </a:p>
        </p:txBody>
      </p:sp>
      <p:sp>
        <p:nvSpPr>
          <p:cNvPr id="11" name="Rectangle 10"/>
          <p:cNvSpPr/>
          <p:nvPr/>
        </p:nvSpPr>
        <p:spPr>
          <a:xfrm>
            <a:off x="5362128" y="1800447"/>
            <a:ext cx="3342826" cy="2749471"/>
          </a:xfrm>
          <a:prstGeom prst="rect">
            <a:avLst/>
          </a:prstGeom>
        </p:spPr>
        <p:txBody>
          <a:bodyPr wrap="square" lIns="0" tIns="0" rIns="0" bIns="0">
            <a:spAutoFit/>
          </a:bodyPr>
          <a:lstStyle/>
          <a:p>
            <a:pPr marL="4763" lvl="0">
              <a:spcAft>
                <a:spcPts val="600"/>
              </a:spcAft>
            </a:pPr>
            <a:r>
              <a:rPr lang="fr-FR" sz="1200" b="1" dirty="0">
                <a:solidFill>
                  <a:srgbClr val="000091"/>
                </a:solidFill>
                <a:latin typeface="Arial" panose="020B0604020202020204" pitchFamily="34" charset="0"/>
                <a:cs typeface="Arial" panose="020B0604020202020204" pitchFamily="34" charset="0"/>
              </a:rPr>
              <a:t>Quand répondre aux propositions ?</a:t>
            </a:r>
          </a:p>
          <a:p>
            <a:pPr>
              <a:spcBef>
                <a:spcPts val="400"/>
              </a:spcBef>
              <a:buClr>
                <a:srgbClr val="E3000B"/>
              </a:buClr>
            </a:pPr>
            <a:r>
              <a:rPr lang="fr-FR" sz="1000" b="1" dirty="0">
                <a:latin typeface="Arial" panose="020B0604020202020204" pitchFamily="34" charset="0"/>
                <a:cs typeface="Arial" panose="020B0604020202020204" pitchFamily="34" charset="0"/>
              </a:rPr>
              <a:t>Respectez les délais :</a:t>
            </a:r>
          </a:p>
          <a:p>
            <a:pPr marL="171450" indent="-171450">
              <a:spcBef>
                <a:spcPts val="400"/>
              </a:spcBef>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vous n’aurez que peu de temps pour répondre </a:t>
            </a:r>
            <a:br>
              <a:rPr lang="fr-FR" sz="1000" dirty="0">
                <a:latin typeface="Arial" panose="020B0604020202020204" pitchFamily="34" charset="0"/>
                <a:cs typeface="Arial" panose="020B0604020202020204" pitchFamily="34" charset="0"/>
              </a:rPr>
            </a:br>
            <a:r>
              <a:rPr lang="fr-FR" sz="1000" dirty="0">
                <a:latin typeface="Arial" panose="020B0604020202020204" pitchFamily="34" charset="0"/>
                <a:cs typeface="Arial" panose="020B0604020202020204" pitchFamily="34" charset="0"/>
              </a:rPr>
              <a:t>aux propositions. Vérifiez les délais indiqués </a:t>
            </a:r>
            <a:br>
              <a:rPr lang="fr-FR" sz="1000" dirty="0">
                <a:latin typeface="Arial" panose="020B0604020202020204" pitchFamily="34" charset="0"/>
                <a:cs typeface="Arial" panose="020B0604020202020204" pitchFamily="34" charset="0"/>
              </a:rPr>
            </a:br>
            <a:r>
              <a:rPr lang="fr-FR" sz="1000" dirty="0">
                <a:latin typeface="Arial" panose="020B0604020202020204" pitchFamily="34" charset="0"/>
                <a:cs typeface="Arial" panose="020B0604020202020204" pitchFamily="34" charset="0"/>
              </a:rPr>
              <a:t>sur Parcoursup.</a:t>
            </a:r>
          </a:p>
          <a:p>
            <a:pPr>
              <a:spcBef>
                <a:spcPts val="1200"/>
              </a:spcBef>
              <a:buClr>
                <a:srgbClr val="E3000B"/>
              </a:buClr>
            </a:pPr>
            <a:r>
              <a:rPr lang="fr-FR" sz="1000" b="1" dirty="0">
                <a:latin typeface="Arial" panose="020B0604020202020204" pitchFamily="34" charset="0"/>
                <a:cs typeface="Arial" panose="020B0604020202020204" pitchFamily="34" charset="0"/>
              </a:rPr>
              <a:t>Apportez une réponse (« Accepter »/« Refuser ») </a:t>
            </a:r>
            <a:br>
              <a:rPr lang="fr-FR" sz="1000" b="1" dirty="0">
                <a:latin typeface="Arial" panose="020B0604020202020204" pitchFamily="34" charset="0"/>
                <a:cs typeface="Arial" panose="020B0604020202020204" pitchFamily="34" charset="0"/>
              </a:rPr>
            </a:br>
            <a:r>
              <a:rPr lang="fr-FR" sz="1000" b="1" dirty="0">
                <a:latin typeface="Arial" panose="020B0604020202020204" pitchFamily="34" charset="0"/>
                <a:cs typeface="Arial" panose="020B0604020202020204" pitchFamily="34" charset="0"/>
              </a:rPr>
              <a:t>à chaque proposition dans les délais impartis, </a:t>
            </a:r>
            <a:br>
              <a:rPr lang="fr-FR" sz="1000" b="1" dirty="0">
                <a:latin typeface="Arial" panose="020B0604020202020204" pitchFamily="34" charset="0"/>
                <a:cs typeface="Arial" panose="020B0604020202020204" pitchFamily="34" charset="0"/>
              </a:rPr>
            </a:br>
            <a:r>
              <a:rPr lang="fr-FR" sz="1000" b="1" dirty="0">
                <a:latin typeface="Arial" panose="020B0604020202020204" pitchFamily="34" charset="0"/>
                <a:cs typeface="Arial" panose="020B0604020202020204" pitchFamily="34" charset="0"/>
              </a:rPr>
              <a:t>sinon la place sera proposée à quelqu’un d’autre. Confirmez le maintien des vœux en attente.</a:t>
            </a:r>
          </a:p>
          <a:p>
            <a:pPr>
              <a:spcBef>
                <a:spcPts val="1200"/>
              </a:spcBef>
              <a:buClr>
                <a:srgbClr val="E3000B"/>
              </a:buClr>
            </a:pPr>
            <a:r>
              <a:rPr lang="fr-FR" sz="1000" dirty="0">
                <a:latin typeface="Arial" panose="020B0604020202020204" pitchFamily="34" charset="0"/>
                <a:cs typeface="Arial" panose="020B0604020202020204" pitchFamily="34" charset="0"/>
              </a:rPr>
              <a:t>Si vous recevez plusieurs propositions, </a:t>
            </a:r>
            <a:r>
              <a:rPr lang="fr-FR" sz="1000" b="1" dirty="0">
                <a:latin typeface="Arial" panose="020B0604020202020204" pitchFamily="34" charset="0"/>
                <a:cs typeface="Arial" panose="020B0604020202020204" pitchFamily="34" charset="0"/>
              </a:rPr>
              <a:t>vous devez </a:t>
            </a:r>
            <a:br>
              <a:rPr lang="fr-FR" sz="1000" b="1" dirty="0">
                <a:latin typeface="Arial" panose="020B0604020202020204" pitchFamily="34" charset="0"/>
                <a:cs typeface="Arial" panose="020B0604020202020204" pitchFamily="34" charset="0"/>
              </a:rPr>
            </a:br>
            <a:r>
              <a:rPr lang="fr-FR" sz="1000" b="1" dirty="0">
                <a:latin typeface="Arial" panose="020B0604020202020204" pitchFamily="34" charset="0"/>
                <a:cs typeface="Arial" panose="020B0604020202020204" pitchFamily="34" charset="0"/>
              </a:rPr>
              <a:t>en accepter une et renoncer aux autres.</a:t>
            </a:r>
            <a:r>
              <a:rPr lang="fr-FR" sz="1000" dirty="0">
                <a:latin typeface="Arial" panose="020B0604020202020204" pitchFamily="34" charset="0"/>
                <a:cs typeface="Arial" panose="020B0604020202020204" pitchFamily="34" charset="0"/>
              </a:rPr>
              <a:t> À chaque fois que vous faites un choix entre plusieurs propositions, </a:t>
            </a:r>
            <a:br>
              <a:rPr lang="fr-FR" sz="1000" dirty="0">
                <a:latin typeface="Arial" panose="020B0604020202020204" pitchFamily="34" charset="0"/>
                <a:cs typeface="Arial" panose="020B0604020202020204" pitchFamily="34" charset="0"/>
              </a:rPr>
            </a:br>
            <a:r>
              <a:rPr lang="fr-FR" sz="1000" dirty="0">
                <a:latin typeface="Arial" panose="020B0604020202020204" pitchFamily="34" charset="0"/>
                <a:cs typeface="Arial" panose="020B0604020202020204" pitchFamily="34" charset="0"/>
              </a:rPr>
              <a:t>vous libérez des places proposées aux candidats suivants sur la liste d’attente.</a:t>
            </a:r>
          </a:p>
        </p:txBody>
      </p:sp>
      <p:sp>
        <p:nvSpPr>
          <p:cNvPr id="13" name="Rectangle 12"/>
          <p:cNvSpPr/>
          <p:nvPr/>
        </p:nvSpPr>
        <p:spPr>
          <a:xfrm>
            <a:off x="900000" y="1368000"/>
            <a:ext cx="4794467" cy="216000"/>
          </a:xfrm>
          <a:prstGeom prst="rect">
            <a:avLst/>
          </a:prstGeom>
        </p:spPr>
        <p:txBody>
          <a:bodyPr wrap="square" lIns="0" tIns="0" rIns="0" bIns="0" anchor="ctr">
            <a:spAutoFit/>
          </a:bodyPr>
          <a:lstStyle/>
          <a:p>
            <a:pPr marL="71438" lvl="0">
              <a:spcAft>
                <a:spcPts val="1200"/>
              </a:spcAft>
            </a:pPr>
            <a:r>
              <a:rPr lang="fr-FR" sz="1200" b="1" spc="50" dirty="0">
                <a:latin typeface="Arial" panose="020B0604020202020204" pitchFamily="34" charset="0"/>
                <a:cs typeface="Arial" panose="020B0604020202020204" pitchFamily="34" charset="0"/>
              </a:rPr>
              <a:t>À partir du 30 mai 2024, les établissements vous répondent.</a:t>
            </a:r>
          </a:p>
        </p:txBody>
      </p:sp>
      <p:graphicFrame>
        <p:nvGraphicFramePr>
          <p:cNvPr id="5" name="Tableau 4"/>
          <p:cNvGraphicFramePr>
            <a:graphicFrameLocks noGrp="1"/>
          </p:cNvGraphicFramePr>
          <p:nvPr>
            <p:extLst>
              <p:ext uri="{D42A27DB-BD31-4B8C-83A1-F6EECF244321}">
                <p14:modId xmlns:p14="http://schemas.microsoft.com/office/powerpoint/2010/main" val="1653534979"/>
              </p:ext>
            </p:extLst>
          </p:nvPr>
        </p:nvGraphicFramePr>
        <p:xfrm>
          <a:off x="892664" y="1808525"/>
          <a:ext cx="4162248" cy="2537460"/>
        </p:xfrm>
        <a:graphic>
          <a:graphicData uri="http://schemas.openxmlformats.org/drawingml/2006/table">
            <a:tbl>
              <a:tblPr firstRow="1" bandRow="1">
                <a:tableStyleId>{00A15C55-8517-42AA-B614-E9B94910E393}</a:tableStyleId>
              </a:tblPr>
              <a:tblGrid>
                <a:gridCol w="1238972">
                  <a:extLst>
                    <a:ext uri="{9D8B030D-6E8A-4147-A177-3AD203B41FA5}">
                      <a16:colId xmlns:a16="http://schemas.microsoft.com/office/drawing/2014/main" val="20000"/>
                    </a:ext>
                  </a:extLst>
                </a:gridCol>
                <a:gridCol w="1372848">
                  <a:extLst>
                    <a:ext uri="{9D8B030D-6E8A-4147-A177-3AD203B41FA5}">
                      <a16:colId xmlns:a16="http://schemas.microsoft.com/office/drawing/2014/main" val="20001"/>
                    </a:ext>
                  </a:extLst>
                </a:gridCol>
                <a:gridCol w="1550428">
                  <a:extLst>
                    <a:ext uri="{9D8B030D-6E8A-4147-A177-3AD203B41FA5}">
                      <a16:colId xmlns:a16="http://schemas.microsoft.com/office/drawing/2014/main" val="20002"/>
                    </a:ext>
                  </a:extLst>
                </a:gridCol>
              </a:tblGrid>
              <a:tr h="0">
                <a:tc>
                  <a:txBody>
                    <a:bodyPr/>
                    <a:lstStyle/>
                    <a:p>
                      <a:pPr algn="ctr"/>
                      <a:r>
                        <a:rPr lang="fr-FR" sz="750" i="0" dirty="0">
                          <a:latin typeface="Arial" panose="020B0604020202020204" pitchFamily="34" charset="0"/>
                          <a:cs typeface="Arial" panose="020B0604020202020204" pitchFamily="34" charset="0"/>
                        </a:rPr>
                        <a:t>Vous recevez</a:t>
                      </a:r>
                    </a:p>
                  </a:txBody>
                  <a:tcPr>
                    <a:lnB w="6350" cap="flat" cmpd="sng" algn="ctr">
                      <a:solidFill>
                        <a:schemeClr val="bg1"/>
                      </a:solidFill>
                      <a:prstDash val="solid"/>
                      <a:round/>
                      <a:headEnd type="none" w="med" len="med"/>
                      <a:tailEnd type="none" w="med" len="med"/>
                    </a:lnB>
                    <a:solidFill>
                      <a:srgbClr val="000091"/>
                    </a:solidFill>
                  </a:tcPr>
                </a:tc>
                <a:tc>
                  <a:txBody>
                    <a:bodyPr/>
                    <a:lstStyle/>
                    <a:p>
                      <a:pPr algn="ctr"/>
                      <a:r>
                        <a:rPr lang="fr-FR" sz="750" i="0" dirty="0">
                          <a:latin typeface="Arial" panose="020B0604020202020204" pitchFamily="34" charset="0"/>
                          <a:cs typeface="Arial" panose="020B0604020202020204" pitchFamily="34" charset="0"/>
                        </a:rPr>
                        <a:t>Votre réponse</a:t>
                      </a:r>
                    </a:p>
                  </a:txBody>
                  <a:tcPr>
                    <a:lnB w="6350" cap="flat" cmpd="sng" algn="ctr">
                      <a:solidFill>
                        <a:schemeClr val="bg1"/>
                      </a:solidFill>
                      <a:prstDash val="solid"/>
                      <a:round/>
                      <a:headEnd type="none" w="med" len="med"/>
                      <a:tailEnd type="none" w="med" len="med"/>
                    </a:lnB>
                    <a:solidFill>
                      <a:srgbClr val="000091"/>
                    </a:solidFill>
                  </a:tcPr>
                </a:tc>
                <a:tc>
                  <a:txBody>
                    <a:bodyPr/>
                    <a:lstStyle/>
                    <a:p>
                      <a:pPr algn="ctr"/>
                      <a:r>
                        <a:rPr lang="fr-FR" sz="750" i="0" dirty="0">
                          <a:latin typeface="Arial" panose="020B0604020202020204" pitchFamily="34" charset="0"/>
                          <a:cs typeface="Arial" panose="020B0604020202020204" pitchFamily="34" charset="0"/>
                        </a:rPr>
                        <a:t>Autres actions</a:t>
                      </a:r>
                    </a:p>
                  </a:txBody>
                  <a:tcPr>
                    <a:lnB w="6350" cap="flat" cmpd="sng" algn="ctr">
                      <a:solidFill>
                        <a:schemeClr val="bg1"/>
                      </a:solidFill>
                      <a:prstDash val="solid"/>
                      <a:round/>
                      <a:headEnd type="none" w="med" len="med"/>
                      <a:tailEnd type="none" w="med" len="med"/>
                    </a:lnB>
                    <a:solidFill>
                      <a:srgbClr val="000091"/>
                    </a:solidFill>
                  </a:tcPr>
                </a:tc>
                <a:extLst>
                  <a:ext uri="{0D108BD9-81ED-4DB2-BD59-A6C34878D82A}">
                    <a16:rowId xmlns:a16="http://schemas.microsoft.com/office/drawing/2014/main" val="10000"/>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r-FR" sz="750" b="1" i="0" dirty="0">
                          <a:latin typeface="Arial" panose="020B0604020202020204" pitchFamily="34" charset="0"/>
                          <a:cs typeface="Arial" panose="020B0604020202020204" pitchFamily="34" charset="0"/>
                        </a:rPr>
                        <a:t>Une seule proposition d’admission (« Oui » </a:t>
                      </a:r>
                      <a:br>
                        <a:rPr lang="fr-FR" sz="750" b="1" i="0" dirty="0">
                          <a:latin typeface="Arial" panose="020B0604020202020204" pitchFamily="34" charset="0"/>
                          <a:cs typeface="Arial" panose="020B0604020202020204" pitchFamily="34" charset="0"/>
                        </a:rPr>
                      </a:br>
                      <a:r>
                        <a:rPr lang="fr-FR" sz="750" b="1" i="0" dirty="0">
                          <a:latin typeface="Arial" panose="020B0604020202020204" pitchFamily="34" charset="0"/>
                          <a:cs typeface="Arial" panose="020B0604020202020204" pitchFamily="34" charset="0"/>
                        </a:rPr>
                        <a:t>ou « Oui</a:t>
                      </a:r>
                      <a:r>
                        <a:rPr lang="fr-FR" sz="750" b="1" i="0" baseline="0" dirty="0">
                          <a:latin typeface="Arial" panose="020B0604020202020204" pitchFamily="34" charset="0"/>
                          <a:cs typeface="Arial" panose="020B0604020202020204" pitchFamily="34" charset="0"/>
                        </a:rPr>
                        <a:t> si »)</a:t>
                      </a:r>
                      <a:endParaRPr lang="fr-FR" sz="750" b="1" i="0" dirty="0">
                        <a:latin typeface="Arial" panose="020B0604020202020204" pitchFamily="34" charset="0"/>
                        <a:cs typeface="Arial" panose="020B0604020202020204" pitchFamily="34" charset="0"/>
                      </a:endParaRPr>
                    </a:p>
                  </a:txBody>
                  <a:tcPr>
                    <a:lnR w="6350" cap="flat" cmpd="sng" algn="ctr">
                      <a:solidFill>
                        <a:srgbClr val="FFD500"/>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2"/>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r-FR" sz="750" b="0" i="0" u="none" strike="noStrike" kern="1200" baseline="0" dirty="0">
                          <a:solidFill>
                            <a:schemeClr val="dk1"/>
                          </a:solidFill>
                          <a:latin typeface="Arial" panose="020B0604020202020204" pitchFamily="34" charset="0"/>
                          <a:ea typeface="+mn-ea"/>
                          <a:cs typeface="Arial" panose="020B0604020202020204" pitchFamily="34" charset="0"/>
                        </a:rPr>
                        <a:t>Vous devez répondre </a:t>
                      </a:r>
                      <a:br>
                        <a:rPr lang="fr-FR" sz="750" b="0" i="0" u="none" strike="noStrike" kern="1200" baseline="0" dirty="0">
                          <a:solidFill>
                            <a:schemeClr val="dk1"/>
                          </a:solidFill>
                          <a:latin typeface="Arial" panose="020B0604020202020204" pitchFamily="34" charset="0"/>
                          <a:ea typeface="+mn-ea"/>
                          <a:cs typeface="Arial" panose="020B0604020202020204" pitchFamily="34" charset="0"/>
                        </a:rPr>
                      </a:br>
                      <a:r>
                        <a:rPr lang="fr-FR" sz="750" b="1" i="0" u="none" strike="noStrike" kern="1200" baseline="0" dirty="0">
                          <a:solidFill>
                            <a:schemeClr val="dk1"/>
                          </a:solidFill>
                          <a:latin typeface="Arial" panose="020B0604020202020204" pitchFamily="34" charset="0"/>
                          <a:ea typeface="+mn-ea"/>
                          <a:cs typeface="Arial" panose="020B0604020202020204" pitchFamily="34" charset="0"/>
                        </a:rPr>
                        <a:t> </a:t>
                      </a:r>
                      <a:r>
                        <a:rPr lang="fr-FR" sz="750" b="0" i="0" u="none" strike="noStrike" kern="1200" baseline="0" dirty="0">
                          <a:solidFill>
                            <a:schemeClr val="dk1"/>
                          </a:solidFill>
                          <a:latin typeface="Arial" panose="020B0604020202020204" pitchFamily="34" charset="0"/>
                          <a:ea typeface="+mn-ea"/>
                          <a:cs typeface="Arial" panose="020B0604020202020204" pitchFamily="34" charset="0"/>
                        </a:rPr>
                        <a:t>« Accepter » </a:t>
                      </a:r>
                      <a:br>
                        <a:rPr lang="fr-FR" sz="750" b="0" i="0" u="none" strike="noStrike" kern="1200" baseline="0" dirty="0">
                          <a:solidFill>
                            <a:schemeClr val="dk1"/>
                          </a:solidFill>
                          <a:latin typeface="Arial" panose="020B0604020202020204" pitchFamily="34" charset="0"/>
                          <a:ea typeface="+mn-ea"/>
                          <a:cs typeface="Arial" panose="020B0604020202020204" pitchFamily="34" charset="0"/>
                        </a:rPr>
                      </a:br>
                      <a:r>
                        <a:rPr lang="fr-FR" sz="750" b="0" i="0" u="none" strike="noStrike" kern="1200" baseline="0" dirty="0">
                          <a:solidFill>
                            <a:schemeClr val="dk1"/>
                          </a:solidFill>
                          <a:latin typeface="Arial" panose="020B0604020202020204" pitchFamily="34" charset="0"/>
                          <a:ea typeface="+mn-ea"/>
                          <a:cs typeface="Arial" panose="020B0604020202020204" pitchFamily="34" charset="0"/>
                        </a:rPr>
                        <a:t>ou « Refuser ».</a:t>
                      </a:r>
                    </a:p>
                  </a:txBody>
                  <a:tcPr marL="72000" marR="72000" anchor="ctr">
                    <a:lnL w="6350" cap="flat" cmpd="sng" algn="ctr">
                      <a:solidFill>
                        <a:srgbClr val="FFD500"/>
                      </a:solidFill>
                      <a:prstDash val="solid"/>
                      <a:round/>
                      <a:headEnd type="none" w="med" len="med"/>
                      <a:tailEnd type="none" w="med" len="med"/>
                    </a:lnL>
                    <a:lnR w="6350" cap="flat" cmpd="sng" algn="ctr">
                      <a:solidFill>
                        <a:srgbClr val="FFD500"/>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rgbClr val="FFD500"/>
                      </a:solidFill>
                      <a:prstDash val="solid"/>
                      <a:round/>
                      <a:headEnd type="none" w="med" len="med"/>
                      <a:tailEnd type="none" w="med" len="med"/>
                    </a:lnB>
                    <a:noFill/>
                  </a:tcPr>
                </a:tc>
                <a:tc row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r-FR" sz="750" b="0" i="0" u="none" strike="noStrike" kern="1200" baseline="0" dirty="0">
                          <a:solidFill>
                            <a:schemeClr val="dk1"/>
                          </a:solidFill>
                          <a:latin typeface="Arial" panose="020B0604020202020204" pitchFamily="34" charset="0"/>
                          <a:ea typeface="+mn-ea"/>
                          <a:cs typeface="Arial" panose="020B0604020202020204" pitchFamily="34" charset="0"/>
                        </a:rPr>
                        <a:t>Vous avez d’autres vœux </a:t>
                      </a:r>
                      <a:br>
                        <a:rPr lang="fr-FR" sz="750" b="0" i="0" u="none" strike="noStrike" kern="1200" baseline="0" dirty="0">
                          <a:solidFill>
                            <a:schemeClr val="dk1"/>
                          </a:solidFill>
                          <a:latin typeface="Arial" panose="020B0604020202020204" pitchFamily="34" charset="0"/>
                          <a:ea typeface="+mn-ea"/>
                          <a:cs typeface="Arial" panose="020B0604020202020204" pitchFamily="34" charset="0"/>
                        </a:rPr>
                      </a:br>
                      <a:r>
                        <a:rPr lang="fr-FR" sz="750" b="0" i="0" u="none" strike="noStrike" kern="1200" baseline="0" dirty="0">
                          <a:solidFill>
                            <a:schemeClr val="dk1"/>
                          </a:solidFill>
                          <a:latin typeface="Arial" panose="020B0604020202020204" pitchFamily="34" charset="0"/>
                          <a:ea typeface="+mn-ea"/>
                          <a:cs typeface="Arial" panose="020B0604020202020204" pitchFamily="34" charset="0"/>
                        </a:rPr>
                        <a:t>en attente : vous devez préciser si vous les conservez </a:t>
                      </a:r>
                      <a:br>
                        <a:rPr lang="fr-FR" sz="750" b="0" i="0" u="none" strike="noStrike" kern="1200" baseline="0" dirty="0">
                          <a:solidFill>
                            <a:schemeClr val="dk1"/>
                          </a:solidFill>
                          <a:latin typeface="Arial" panose="020B0604020202020204" pitchFamily="34" charset="0"/>
                          <a:ea typeface="+mn-ea"/>
                          <a:cs typeface="Arial" panose="020B0604020202020204" pitchFamily="34" charset="0"/>
                        </a:rPr>
                      </a:br>
                      <a:r>
                        <a:rPr lang="fr-FR" sz="750" b="0" i="0" u="none" strike="noStrike" kern="1200" baseline="0" dirty="0">
                          <a:solidFill>
                            <a:schemeClr val="dk1"/>
                          </a:solidFill>
                          <a:latin typeface="Arial" panose="020B0604020202020204" pitchFamily="34" charset="0"/>
                          <a:ea typeface="+mn-ea"/>
                          <a:cs typeface="Arial" panose="020B0604020202020204" pitchFamily="34" charset="0"/>
                        </a:rPr>
                        <a:t>(« Maintenir ») ou si vous </a:t>
                      </a:r>
                      <a:br>
                        <a:rPr lang="fr-FR" sz="750" b="0" i="0" u="none" strike="noStrike" kern="1200" baseline="0" dirty="0">
                          <a:solidFill>
                            <a:schemeClr val="dk1"/>
                          </a:solidFill>
                          <a:latin typeface="Arial" panose="020B0604020202020204" pitchFamily="34" charset="0"/>
                          <a:ea typeface="+mn-ea"/>
                          <a:cs typeface="Arial" panose="020B0604020202020204" pitchFamily="34" charset="0"/>
                        </a:rPr>
                      </a:br>
                      <a:r>
                        <a:rPr lang="fr-FR" sz="750" b="0" i="0" u="none" strike="noStrike" kern="1200" baseline="0" dirty="0">
                          <a:solidFill>
                            <a:schemeClr val="dk1"/>
                          </a:solidFill>
                          <a:latin typeface="Arial" panose="020B0604020202020204" pitchFamily="34" charset="0"/>
                          <a:ea typeface="+mn-ea"/>
                          <a:cs typeface="Arial" panose="020B0604020202020204" pitchFamily="34" charset="0"/>
                        </a:rPr>
                        <a:t>les annulez (« Renoncer ») </a:t>
                      </a:r>
                      <a:br>
                        <a:rPr lang="fr-FR" sz="750" b="0" i="0" u="none" strike="noStrike" kern="1200" baseline="0" dirty="0">
                          <a:solidFill>
                            <a:schemeClr val="dk1"/>
                          </a:solidFill>
                          <a:latin typeface="Arial" panose="020B0604020202020204" pitchFamily="34" charset="0"/>
                          <a:ea typeface="+mn-ea"/>
                          <a:cs typeface="Arial" panose="020B0604020202020204" pitchFamily="34" charset="0"/>
                        </a:rPr>
                      </a:br>
                      <a:r>
                        <a:rPr lang="fr-FR" sz="750" b="1" i="0" u="none" strike="noStrike" kern="1200" baseline="0" dirty="0">
                          <a:solidFill>
                            <a:schemeClr val="dk1"/>
                          </a:solidFill>
                          <a:latin typeface="Arial" panose="020B0604020202020204" pitchFamily="34" charset="0"/>
                          <a:ea typeface="+mn-ea"/>
                          <a:cs typeface="Arial" panose="020B0604020202020204" pitchFamily="34" charset="0"/>
                        </a:rPr>
                        <a:t>et valider en bas de page. </a:t>
                      </a:r>
                      <a:br>
                        <a:rPr lang="fr-FR" sz="750" b="1" i="0" u="none" strike="noStrike" kern="1200" baseline="0" dirty="0">
                          <a:solidFill>
                            <a:schemeClr val="dk1"/>
                          </a:solidFill>
                          <a:latin typeface="Arial" panose="020B0604020202020204" pitchFamily="34" charset="0"/>
                          <a:ea typeface="+mn-ea"/>
                          <a:cs typeface="Arial" panose="020B0604020202020204" pitchFamily="34" charset="0"/>
                        </a:rPr>
                      </a:br>
                      <a:r>
                        <a:rPr lang="fr-FR" sz="750" b="0" i="0" u="none" strike="noStrike" kern="1200" baseline="0" dirty="0">
                          <a:solidFill>
                            <a:schemeClr val="dk1"/>
                          </a:solidFill>
                          <a:latin typeface="Arial" panose="020B0604020202020204" pitchFamily="34" charset="0"/>
                          <a:ea typeface="+mn-ea"/>
                          <a:cs typeface="Arial" panose="020B0604020202020204" pitchFamily="34" charset="0"/>
                        </a:rPr>
                        <a:t>En cas de non-réponse, </a:t>
                      </a:r>
                      <a:br>
                        <a:rPr lang="fr-FR" sz="750" b="0" i="0" u="none" strike="noStrike" kern="1200" baseline="0" dirty="0">
                          <a:solidFill>
                            <a:schemeClr val="dk1"/>
                          </a:solidFill>
                          <a:latin typeface="Arial" panose="020B0604020202020204" pitchFamily="34" charset="0"/>
                          <a:ea typeface="+mn-ea"/>
                          <a:cs typeface="Arial" panose="020B0604020202020204" pitchFamily="34" charset="0"/>
                        </a:rPr>
                      </a:br>
                      <a:r>
                        <a:rPr lang="fr-FR" sz="750" b="0" i="0" u="none" strike="noStrike" kern="1200" baseline="0" dirty="0">
                          <a:solidFill>
                            <a:schemeClr val="dk1"/>
                          </a:solidFill>
                          <a:latin typeface="Arial" panose="020B0604020202020204" pitchFamily="34" charset="0"/>
                          <a:ea typeface="+mn-ea"/>
                          <a:cs typeface="Arial" panose="020B0604020202020204" pitchFamily="34" charset="0"/>
                        </a:rPr>
                        <a:t>les vœux en attente sont supprimés automatiquement.</a:t>
                      </a:r>
                    </a:p>
                  </a:txBody>
                  <a:tcPr marL="72000" marR="72000">
                    <a:lnL w="6350" cap="flat" cmpd="sng" algn="ctr">
                      <a:solidFill>
                        <a:srgbClr val="FFD500"/>
                      </a:solidFill>
                      <a:prstDash val="solid"/>
                      <a:round/>
                      <a:headEnd type="none" w="med" len="med"/>
                      <a:tailEnd type="none" w="med" len="med"/>
                    </a:lnL>
                    <a:lnR w="6350" cap="flat" cmpd="sng" algn="ctr">
                      <a:solidFill>
                        <a:srgbClr val="FFD500"/>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rgbClr val="FFD500"/>
                      </a:solidFill>
                      <a:prstDash val="solid"/>
                      <a:round/>
                      <a:headEnd type="none" w="med" len="med"/>
                      <a:tailEnd type="none" w="med" len="med"/>
                    </a:lnB>
                    <a:noFill/>
                  </a:tcPr>
                </a:tc>
                <a:extLst>
                  <a:ext uri="{0D108BD9-81ED-4DB2-BD59-A6C34878D82A}">
                    <a16:rowId xmlns:a16="http://schemas.microsoft.com/office/drawing/2014/main" val="10001"/>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r-FR" sz="750" b="1" i="0" dirty="0">
                          <a:latin typeface="Arial" panose="020B0604020202020204" pitchFamily="34" charset="0"/>
                          <a:cs typeface="Arial" panose="020B0604020202020204" pitchFamily="34" charset="0"/>
                        </a:rPr>
                        <a:t>Plusieurs propositions d’admission (« Oui » </a:t>
                      </a:r>
                      <a:br>
                        <a:rPr lang="fr-FR" sz="750" b="1" i="0" dirty="0">
                          <a:latin typeface="Arial" panose="020B0604020202020204" pitchFamily="34" charset="0"/>
                          <a:cs typeface="Arial" panose="020B0604020202020204" pitchFamily="34" charset="0"/>
                        </a:rPr>
                      </a:br>
                      <a:r>
                        <a:rPr lang="fr-FR" sz="750" b="1" i="0" dirty="0">
                          <a:latin typeface="Arial" panose="020B0604020202020204" pitchFamily="34" charset="0"/>
                          <a:cs typeface="Arial" panose="020B0604020202020204" pitchFamily="34" charset="0"/>
                        </a:rPr>
                        <a:t>ou « Oui</a:t>
                      </a:r>
                      <a:r>
                        <a:rPr lang="fr-FR" sz="750" b="1" i="0" baseline="0" dirty="0">
                          <a:latin typeface="Arial" panose="020B0604020202020204" pitchFamily="34" charset="0"/>
                          <a:cs typeface="Arial" panose="020B0604020202020204" pitchFamily="34" charset="0"/>
                        </a:rPr>
                        <a:t> si »)</a:t>
                      </a:r>
                      <a:endParaRPr lang="fr-FR" sz="750" b="1" i="0" dirty="0">
                        <a:latin typeface="Arial" panose="020B0604020202020204" pitchFamily="34" charset="0"/>
                        <a:cs typeface="Arial" panose="020B0604020202020204" pitchFamily="34" charset="0"/>
                      </a:endParaRPr>
                    </a:p>
                  </a:txBody>
                  <a:tcPr anchor="ctr">
                    <a:lnR w="6350" cap="flat" cmpd="sng" algn="ctr">
                      <a:solidFill>
                        <a:srgbClr val="FFD500"/>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2"/>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r-FR" sz="750" b="0" i="0" u="none" strike="noStrike" kern="1200" baseline="0" dirty="0">
                          <a:solidFill>
                            <a:schemeClr val="dk1"/>
                          </a:solidFill>
                          <a:latin typeface="Arial" panose="020B0604020202020204" pitchFamily="34" charset="0"/>
                          <a:ea typeface="+mn-ea"/>
                          <a:cs typeface="Arial" panose="020B0604020202020204" pitchFamily="34" charset="0"/>
                        </a:rPr>
                        <a:t>Vous devez répondre « Accepter » </a:t>
                      </a:r>
                      <a:br>
                        <a:rPr lang="fr-FR" sz="750" b="0" i="0" u="none" strike="noStrike" kern="1200" baseline="0" dirty="0">
                          <a:solidFill>
                            <a:schemeClr val="dk1"/>
                          </a:solidFill>
                          <a:latin typeface="Arial" panose="020B0604020202020204" pitchFamily="34" charset="0"/>
                          <a:ea typeface="+mn-ea"/>
                          <a:cs typeface="Arial" panose="020B0604020202020204" pitchFamily="34" charset="0"/>
                        </a:rPr>
                      </a:br>
                      <a:r>
                        <a:rPr lang="fr-FR" sz="750" b="0" i="0" u="none" strike="noStrike" kern="1200" baseline="0" dirty="0">
                          <a:solidFill>
                            <a:schemeClr val="dk1"/>
                          </a:solidFill>
                          <a:latin typeface="Arial" panose="020B0604020202020204" pitchFamily="34" charset="0"/>
                          <a:ea typeface="+mn-ea"/>
                          <a:cs typeface="Arial" panose="020B0604020202020204" pitchFamily="34" charset="0"/>
                        </a:rPr>
                        <a:t>ou « Refuser ». </a:t>
                      </a:r>
                      <a:br>
                        <a:rPr lang="fr-FR" sz="750" b="0" i="0" u="none" strike="noStrike" kern="1200" baseline="0" dirty="0">
                          <a:solidFill>
                            <a:schemeClr val="dk1"/>
                          </a:solidFill>
                          <a:latin typeface="Arial" panose="020B0604020202020204" pitchFamily="34" charset="0"/>
                          <a:ea typeface="+mn-ea"/>
                          <a:cs typeface="Arial" panose="020B0604020202020204" pitchFamily="34" charset="0"/>
                        </a:rPr>
                      </a:br>
                      <a:r>
                        <a:rPr lang="fr-FR" sz="750" b="0" i="0" u="none" strike="noStrike" kern="1200" baseline="0" dirty="0">
                          <a:solidFill>
                            <a:schemeClr val="dk1"/>
                          </a:solidFill>
                          <a:latin typeface="Arial" panose="020B0604020202020204" pitchFamily="34" charset="0"/>
                          <a:ea typeface="+mn-ea"/>
                          <a:cs typeface="Arial" panose="020B0604020202020204" pitchFamily="34" charset="0"/>
                        </a:rPr>
                        <a:t>Vous ne pouvez </a:t>
                      </a:r>
                      <a:br>
                        <a:rPr lang="fr-FR" sz="750" b="0" i="0" u="none" strike="noStrike" kern="1200" baseline="0" dirty="0">
                          <a:solidFill>
                            <a:schemeClr val="dk1"/>
                          </a:solidFill>
                          <a:latin typeface="Arial" panose="020B0604020202020204" pitchFamily="34" charset="0"/>
                          <a:ea typeface="+mn-ea"/>
                          <a:cs typeface="Arial" panose="020B0604020202020204" pitchFamily="34" charset="0"/>
                        </a:rPr>
                      </a:br>
                      <a:r>
                        <a:rPr lang="fr-FR" sz="750" b="0" i="0" u="none" strike="noStrike" kern="1200" baseline="0" dirty="0">
                          <a:solidFill>
                            <a:schemeClr val="dk1"/>
                          </a:solidFill>
                          <a:latin typeface="Arial" panose="020B0604020202020204" pitchFamily="34" charset="0"/>
                          <a:ea typeface="+mn-ea"/>
                          <a:cs typeface="Arial" panose="020B0604020202020204" pitchFamily="34" charset="0"/>
                        </a:rPr>
                        <a:t>accepter qu’une proposition.</a:t>
                      </a:r>
                    </a:p>
                  </a:txBody>
                  <a:tcPr marL="72000" marR="72000">
                    <a:lnL w="6350" cap="flat" cmpd="sng" algn="ctr">
                      <a:solidFill>
                        <a:srgbClr val="FFD500"/>
                      </a:solidFill>
                      <a:prstDash val="solid"/>
                      <a:round/>
                      <a:headEnd type="none" w="med" len="med"/>
                      <a:tailEnd type="none" w="med" len="med"/>
                    </a:lnL>
                    <a:lnR w="6350" cap="flat" cmpd="sng" algn="ctr">
                      <a:solidFill>
                        <a:srgbClr val="FFD500"/>
                      </a:solidFill>
                      <a:prstDash val="solid"/>
                      <a:round/>
                      <a:headEnd type="none" w="med" len="med"/>
                      <a:tailEnd type="none" w="med" len="med"/>
                    </a:lnR>
                    <a:lnT w="6350" cap="flat" cmpd="sng" algn="ctr">
                      <a:solidFill>
                        <a:srgbClr val="FFD500"/>
                      </a:solidFill>
                      <a:prstDash val="solid"/>
                      <a:round/>
                      <a:headEnd type="none" w="med" len="med"/>
                      <a:tailEnd type="none" w="med" len="med"/>
                    </a:lnT>
                    <a:lnB w="6350" cap="flat" cmpd="sng" algn="ctr">
                      <a:solidFill>
                        <a:srgbClr val="FFD500"/>
                      </a:solidFill>
                      <a:prstDash val="solid"/>
                      <a:round/>
                      <a:headEnd type="none" w="med" len="med"/>
                      <a:tailEnd type="none" w="med" len="med"/>
                    </a:lnB>
                    <a:noFill/>
                  </a:tcPr>
                </a:tc>
                <a:tc vMerge="1">
                  <a:txBody>
                    <a:bodyPr/>
                    <a:lstStyle/>
                    <a:p>
                      <a:endParaRPr lang="fr-FR" sz="900" i="0" dirty="0">
                        <a:latin typeface="Arial" panose="020B0604020202020204" pitchFamily="34" charset="0"/>
                        <a:cs typeface="Arial" panose="020B0604020202020204" pitchFamily="34" charset="0"/>
                      </a:endParaRPr>
                    </a:p>
                  </a:txBody>
                  <a:tcPr>
                    <a:lnL w="6350" cap="flat" cmpd="sng" algn="ctr">
                      <a:solidFill>
                        <a:srgbClr val="FFD500"/>
                      </a:solidFill>
                      <a:prstDash val="solid"/>
                      <a:round/>
                      <a:headEnd type="none" w="med" len="med"/>
                      <a:tailEnd type="none" w="med" len="med"/>
                    </a:lnL>
                    <a:lnT w="6350" cap="flat" cmpd="sng" algn="ctr">
                      <a:solidFill>
                        <a:srgbClr val="FFD500"/>
                      </a:solidFill>
                      <a:prstDash val="solid"/>
                      <a:round/>
                      <a:headEnd type="none" w="med" len="med"/>
                      <a:tailEnd type="none" w="med" len="med"/>
                    </a:lnT>
                    <a:lnB w="6350" cap="flat" cmpd="sng" algn="ctr">
                      <a:solidFill>
                        <a:srgbClr val="FFD500"/>
                      </a:solidFill>
                      <a:prstDash val="solid"/>
                      <a:round/>
                      <a:headEnd type="none" w="med" len="med"/>
                      <a:tailEnd type="none" w="med" len="med"/>
                    </a:lnB>
                    <a:noFill/>
                  </a:tcPr>
                </a:tc>
                <a:extLst>
                  <a:ext uri="{0D108BD9-81ED-4DB2-BD59-A6C34878D82A}">
                    <a16:rowId xmlns:a16="http://schemas.microsoft.com/office/drawing/2014/main" val="10002"/>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r-FR" sz="750" b="1" i="0" dirty="0">
                          <a:latin typeface="Arial" panose="020B0604020202020204" pitchFamily="34" charset="0"/>
                          <a:cs typeface="Arial" panose="020B0604020202020204" pitchFamily="34" charset="0"/>
                        </a:rPr>
                        <a:t>Uniquement</a:t>
                      </a:r>
                      <a:r>
                        <a:rPr lang="fr-FR" sz="750" b="1" i="0" baseline="0" dirty="0">
                          <a:latin typeface="Arial" panose="020B0604020202020204" pitchFamily="34" charset="0"/>
                          <a:cs typeface="Arial" panose="020B0604020202020204" pitchFamily="34" charset="0"/>
                        </a:rPr>
                        <a:t> </a:t>
                      </a:r>
                      <a:br>
                        <a:rPr lang="fr-FR" sz="750" b="1" i="0" baseline="0" dirty="0">
                          <a:latin typeface="Arial" panose="020B0604020202020204" pitchFamily="34" charset="0"/>
                          <a:cs typeface="Arial" panose="020B0604020202020204" pitchFamily="34" charset="0"/>
                        </a:rPr>
                      </a:br>
                      <a:r>
                        <a:rPr lang="fr-FR" sz="750" b="1" i="0" baseline="0" dirty="0">
                          <a:latin typeface="Arial" panose="020B0604020202020204" pitchFamily="34" charset="0"/>
                          <a:cs typeface="Arial" panose="020B0604020202020204" pitchFamily="34" charset="0"/>
                        </a:rPr>
                        <a:t>des réponses </a:t>
                      </a:r>
                      <a:br>
                        <a:rPr lang="fr-FR" sz="750" b="1" i="0" baseline="0" dirty="0">
                          <a:latin typeface="Arial" panose="020B0604020202020204" pitchFamily="34" charset="0"/>
                          <a:cs typeface="Arial" panose="020B0604020202020204" pitchFamily="34" charset="0"/>
                        </a:rPr>
                      </a:br>
                      <a:r>
                        <a:rPr lang="fr-FR" sz="750" b="1" i="0" baseline="0" dirty="0">
                          <a:latin typeface="Arial" panose="020B0604020202020204" pitchFamily="34" charset="0"/>
                          <a:cs typeface="Arial" panose="020B0604020202020204" pitchFamily="34" charset="0"/>
                        </a:rPr>
                        <a:t>« en attente »</a:t>
                      </a:r>
                      <a:endParaRPr lang="fr-FR" sz="750" b="1" i="0" dirty="0">
                        <a:latin typeface="Arial" panose="020B0604020202020204" pitchFamily="34" charset="0"/>
                        <a:cs typeface="Arial" panose="020B0604020202020204" pitchFamily="34" charset="0"/>
                      </a:endParaRPr>
                    </a:p>
                  </a:txBody>
                  <a:tcPr anchor="ctr">
                    <a:lnR w="6350" cap="flat" cmpd="sng" algn="ctr">
                      <a:solidFill>
                        <a:srgbClr val="FFD500"/>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2"/>
                    </a:solidFill>
                  </a:tcPr>
                </a:tc>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r-FR" sz="750" b="0" i="0" u="none" strike="noStrike" kern="1200" baseline="0" dirty="0">
                          <a:solidFill>
                            <a:schemeClr val="dk1"/>
                          </a:solidFill>
                          <a:latin typeface="Arial" panose="020B0604020202020204" pitchFamily="34" charset="0"/>
                          <a:ea typeface="+mn-ea"/>
                          <a:cs typeface="Arial" panose="020B0604020202020204" pitchFamily="34" charset="0"/>
                        </a:rPr>
                        <a:t>Vous devez vous connecter régulièrement pour suivre l’évolution de votre rang en attente et voir si une formation vous est proposée. Des places peuvent se libérer au fur </a:t>
                      </a:r>
                      <a:br>
                        <a:rPr lang="fr-FR" sz="750" b="0" i="0" u="none" strike="noStrike" kern="1200" baseline="0" dirty="0">
                          <a:solidFill>
                            <a:schemeClr val="dk1"/>
                          </a:solidFill>
                          <a:latin typeface="Arial" panose="020B0604020202020204" pitchFamily="34" charset="0"/>
                          <a:ea typeface="+mn-ea"/>
                          <a:cs typeface="Arial" panose="020B0604020202020204" pitchFamily="34" charset="0"/>
                        </a:rPr>
                      </a:br>
                      <a:r>
                        <a:rPr lang="fr-FR" sz="750" b="0" i="0" u="none" strike="noStrike" kern="1200" baseline="0" dirty="0">
                          <a:solidFill>
                            <a:schemeClr val="dk1"/>
                          </a:solidFill>
                          <a:latin typeface="Arial" panose="020B0604020202020204" pitchFamily="34" charset="0"/>
                          <a:ea typeface="+mn-ea"/>
                          <a:cs typeface="Arial" panose="020B0604020202020204" pitchFamily="34" charset="0"/>
                        </a:rPr>
                        <a:t>et à mesure que les autres candidats renoncent à certains </a:t>
                      </a:r>
                      <a:br>
                        <a:rPr lang="fr-FR" sz="750" b="0" i="0" u="none" strike="noStrike" kern="1200" baseline="0" dirty="0">
                          <a:solidFill>
                            <a:schemeClr val="dk1"/>
                          </a:solidFill>
                          <a:latin typeface="Arial" panose="020B0604020202020204" pitchFamily="34" charset="0"/>
                          <a:ea typeface="+mn-ea"/>
                          <a:cs typeface="Arial" panose="020B0604020202020204" pitchFamily="34" charset="0"/>
                        </a:rPr>
                      </a:br>
                      <a:r>
                        <a:rPr lang="fr-FR" sz="750" b="0" i="0" u="none" strike="noStrike" kern="1200" baseline="0" dirty="0">
                          <a:solidFill>
                            <a:schemeClr val="dk1"/>
                          </a:solidFill>
                          <a:latin typeface="Arial" panose="020B0604020202020204" pitchFamily="34" charset="0"/>
                          <a:ea typeface="+mn-ea"/>
                          <a:cs typeface="Arial" panose="020B0604020202020204" pitchFamily="34" charset="0"/>
                        </a:rPr>
                        <a:t>de leurs vœux. L’indication du rang du dernier candidat </a:t>
                      </a:r>
                      <a:br>
                        <a:rPr lang="fr-FR" sz="750" b="0" i="0" u="none" strike="noStrike" kern="1200" baseline="0" dirty="0">
                          <a:solidFill>
                            <a:schemeClr val="dk1"/>
                          </a:solidFill>
                          <a:latin typeface="Arial" panose="020B0604020202020204" pitchFamily="34" charset="0"/>
                          <a:ea typeface="+mn-ea"/>
                          <a:cs typeface="Arial" panose="020B0604020202020204" pitchFamily="34" charset="0"/>
                        </a:rPr>
                      </a:br>
                      <a:r>
                        <a:rPr lang="fr-FR" sz="750" b="0" i="0" u="none" strike="noStrike" kern="1200" baseline="0" dirty="0">
                          <a:solidFill>
                            <a:schemeClr val="dk1"/>
                          </a:solidFill>
                          <a:latin typeface="Arial" panose="020B0604020202020204" pitchFamily="34" charset="0"/>
                          <a:ea typeface="+mn-ea"/>
                          <a:cs typeface="Arial" panose="020B0604020202020204" pitchFamily="34" charset="0"/>
                        </a:rPr>
                        <a:t>en 2023 vous permet d’apprécier votre position.</a:t>
                      </a:r>
                    </a:p>
                  </a:txBody>
                  <a:tcPr>
                    <a:lnL w="6350" cap="flat" cmpd="sng" algn="ctr">
                      <a:solidFill>
                        <a:srgbClr val="FFD500"/>
                      </a:solidFill>
                      <a:prstDash val="solid"/>
                      <a:round/>
                      <a:headEnd type="none" w="med" len="med"/>
                      <a:tailEnd type="none" w="med" len="med"/>
                    </a:lnL>
                    <a:lnR w="6350" cap="flat" cmpd="sng" algn="ctr">
                      <a:solidFill>
                        <a:srgbClr val="FFD500"/>
                      </a:solidFill>
                      <a:prstDash val="solid"/>
                      <a:round/>
                      <a:headEnd type="none" w="med" len="med"/>
                      <a:tailEnd type="none" w="med" len="med"/>
                    </a:lnR>
                    <a:lnT w="6350" cap="flat" cmpd="sng" algn="ctr">
                      <a:solidFill>
                        <a:srgbClr val="FFD500"/>
                      </a:solidFill>
                      <a:prstDash val="solid"/>
                      <a:round/>
                      <a:headEnd type="none" w="med" len="med"/>
                      <a:tailEnd type="none" w="med" len="med"/>
                    </a:lnT>
                    <a:lnB w="6350" cap="flat" cmpd="sng" algn="ctr">
                      <a:solidFill>
                        <a:srgbClr val="FFD500"/>
                      </a:solidFill>
                      <a:prstDash val="solid"/>
                      <a:round/>
                      <a:headEnd type="none" w="med" len="med"/>
                      <a:tailEnd type="none" w="med" len="med"/>
                    </a:lnB>
                    <a:noFill/>
                  </a:tcPr>
                </a:tc>
                <a:tc hMerge="1">
                  <a:txBody>
                    <a:bodyPr/>
                    <a:lstStyle/>
                    <a:p>
                      <a:endParaRPr lang="fr-FR" sz="900" i="0" dirty="0">
                        <a:latin typeface="Arial" panose="020B0604020202020204" pitchFamily="34" charset="0"/>
                        <a:cs typeface="Arial" panose="020B0604020202020204" pitchFamily="34" charset="0"/>
                      </a:endParaRPr>
                    </a:p>
                  </a:txBody>
                  <a:tcPr>
                    <a:lnL w="6350" cap="flat" cmpd="sng" algn="ctr">
                      <a:solidFill>
                        <a:srgbClr val="FFD500"/>
                      </a:solidFill>
                      <a:prstDash val="solid"/>
                      <a:round/>
                      <a:headEnd type="none" w="med" len="med"/>
                      <a:tailEnd type="none" w="med" len="med"/>
                    </a:lnL>
                    <a:lnT w="6350" cap="flat" cmpd="sng" algn="ctr">
                      <a:solidFill>
                        <a:srgbClr val="FFD500"/>
                      </a:solidFill>
                      <a:prstDash val="solid"/>
                      <a:round/>
                      <a:headEnd type="none" w="med" len="med"/>
                      <a:tailEnd type="none" w="med" len="med"/>
                    </a:lnT>
                    <a:lnB w="6350" cap="flat" cmpd="sng" algn="ctr">
                      <a:solidFill>
                        <a:srgbClr val="FFD500"/>
                      </a:solidFill>
                      <a:prstDash val="solid"/>
                      <a:round/>
                      <a:headEnd type="none" w="med" len="med"/>
                      <a:tailEnd type="none" w="med" len="med"/>
                    </a:lnB>
                    <a:noFill/>
                  </a:tcPr>
                </a:tc>
                <a:extLst>
                  <a:ext uri="{0D108BD9-81ED-4DB2-BD59-A6C34878D82A}">
                    <a16:rowId xmlns:a16="http://schemas.microsoft.com/office/drawing/2014/main" val="10003"/>
                  </a:ext>
                </a:extLst>
              </a:tr>
              <a:tr h="370840">
                <a:tc>
                  <a:txBody>
                    <a:bodyPr/>
                    <a:lstStyle/>
                    <a:p>
                      <a:r>
                        <a:rPr lang="fr-FR" sz="750" b="1" i="0" dirty="0">
                          <a:latin typeface="Arial" panose="020B0604020202020204" pitchFamily="34" charset="0"/>
                          <a:cs typeface="Arial" panose="020B0604020202020204" pitchFamily="34" charset="0"/>
                        </a:rPr>
                        <a:t>Uniquement</a:t>
                      </a:r>
                      <a:r>
                        <a:rPr lang="fr-FR" sz="750" b="1" i="0" baseline="0" dirty="0">
                          <a:latin typeface="Arial" panose="020B0604020202020204" pitchFamily="34" charset="0"/>
                          <a:cs typeface="Arial" panose="020B0604020202020204" pitchFamily="34" charset="0"/>
                        </a:rPr>
                        <a:t> </a:t>
                      </a:r>
                      <a:br>
                        <a:rPr lang="fr-FR" sz="750" b="1" i="0" baseline="0" dirty="0">
                          <a:latin typeface="Arial" panose="020B0604020202020204" pitchFamily="34" charset="0"/>
                          <a:cs typeface="Arial" panose="020B0604020202020204" pitchFamily="34" charset="0"/>
                        </a:rPr>
                      </a:br>
                      <a:r>
                        <a:rPr lang="fr-FR" sz="750" b="1" i="0" baseline="0" dirty="0">
                          <a:latin typeface="Arial" panose="020B0604020202020204" pitchFamily="34" charset="0"/>
                          <a:cs typeface="Arial" panose="020B0604020202020204" pitchFamily="34" charset="0"/>
                        </a:rPr>
                        <a:t>des réponses </a:t>
                      </a:r>
                      <a:br>
                        <a:rPr lang="fr-FR" sz="750" b="1" i="0" baseline="0" dirty="0">
                          <a:latin typeface="Arial" panose="020B0604020202020204" pitchFamily="34" charset="0"/>
                          <a:cs typeface="Arial" panose="020B0604020202020204" pitchFamily="34" charset="0"/>
                        </a:rPr>
                      </a:br>
                      <a:r>
                        <a:rPr lang="fr-FR" sz="750" b="1" i="0" baseline="0" dirty="0">
                          <a:latin typeface="Arial" panose="020B0604020202020204" pitchFamily="34" charset="0"/>
                          <a:cs typeface="Arial" panose="020B0604020202020204" pitchFamily="34" charset="0"/>
                        </a:rPr>
                        <a:t>« Non »</a:t>
                      </a:r>
                      <a:endParaRPr lang="fr-FR" sz="750" b="1" i="0" dirty="0">
                        <a:latin typeface="Arial" panose="020B0604020202020204" pitchFamily="34" charset="0"/>
                        <a:cs typeface="Arial" panose="020B0604020202020204" pitchFamily="34" charset="0"/>
                      </a:endParaRPr>
                    </a:p>
                  </a:txBody>
                  <a:tcPr anchor="ctr">
                    <a:lnR w="6350" cap="flat" cmpd="sng" algn="ctr">
                      <a:solidFill>
                        <a:srgbClr val="FFD500"/>
                      </a:solidFill>
                      <a:prstDash val="solid"/>
                      <a:round/>
                      <a:headEnd type="none" w="med" len="med"/>
                      <a:tailEnd type="none" w="med" len="med"/>
                    </a:lnR>
                    <a:lnT w="6350" cap="flat" cmpd="sng" algn="ctr">
                      <a:solidFill>
                        <a:schemeClr val="bg1"/>
                      </a:solidFill>
                      <a:prstDash val="solid"/>
                      <a:round/>
                      <a:headEnd type="none" w="med" len="med"/>
                      <a:tailEnd type="none" w="med" len="med"/>
                    </a:lnT>
                    <a:solidFill>
                      <a:schemeClr val="bg2"/>
                    </a:solidFill>
                  </a:tcPr>
                </a:tc>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r-FR" sz="750" b="0" i="0" u="none" strike="noStrike" kern="1200" baseline="0" dirty="0">
                          <a:solidFill>
                            <a:schemeClr val="dk1"/>
                          </a:solidFill>
                          <a:latin typeface="Arial" panose="020B0604020202020204" pitchFamily="34" charset="0"/>
                          <a:ea typeface="+mn-ea"/>
                          <a:cs typeface="Arial" panose="020B0604020202020204" pitchFamily="34" charset="0"/>
                        </a:rPr>
                        <a:t>Vous pouvez demander un conseil, un accompagnement au sein de votre lycée ou au CIO (centre d’information et d’orientation) </a:t>
                      </a:r>
                      <a:br>
                        <a:rPr lang="fr-FR" sz="750" b="0" i="0" u="none" strike="noStrike" kern="1200" baseline="0" dirty="0">
                          <a:solidFill>
                            <a:schemeClr val="dk1"/>
                          </a:solidFill>
                          <a:latin typeface="Arial" panose="020B0604020202020204" pitchFamily="34" charset="0"/>
                          <a:ea typeface="+mn-ea"/>
                          <a:cs typeface="Arial" panose="020B0604020202020204" pitchFamily="34" charset="0"/>
                        </a:rPr>
                      </a:br>
                      <a:r>
                        <a:rPr lang="fr-FR" sz="750" b="0" i="0" u="none" strike="noStrike" kern="1200" baseline="0" dirty="0">
                          <a:solidFill>
                            <a:schemeClr val="dk1"/>
                          </a:solidFill>
                          <a:latin typeface="Arial" panose="020B0604020202020204" pitchFamily="34" charset="0"/>
                          <a:ea typeface="+mn-ea"/>
                          <a:cs typeface="Arial" panose="020B0604020202020204" pitchFamily="34" charset="0"/>
                        </a:rPr>
                        <a:t>pour envisager d’autres choix de formation.</a:t>
                      </a:r>
                    </a:p>
                  </a:txBody>
                  <a:tcPr>
                    <a:lnL w="6350" cap="flat" cmpd="sng" algn="ctr">
                      <a:solidFill>
                        <a:srgbClr val="FFD500"/>
                      </a:solidFill>
                      <a:prstDash val="solid"/>
                      <a:round/>
                      <a:headEnd type="none" w="med" len="med"/>
                      <a:tailEnd type="none" w="med" len="med"/>
                    </a:lnL>
                    <a:lnR w="6350" cap="flat" cmpd="sng" algn="ctr">
                      <a:solidFill>
                        <a:srgbClr val="FFD500"/>
                      </a:solidFill>
                      <a:prstDash val="solid"/>
                      <a:round/>
                      <a:headEnd type="none" w="med" len="med"/>
                      <a:tailEnd type="none" w="med" len="med"/>
                    </a:lnR>
                    <a:lnT w="6350" cap="flat" cmpd="sng" algn="ctr">
                      <a:solidFill>
                        <a:srgbClr val="FFD500"/>
                      </a:solidFill>
                      <a:prstDash val="solid"/>
                      <a:round/>
                      <a:headEnd type="none" w="med" len="med"/>
                      <a:tailEnd type="none" w="med" len="med"/>
                    </a:lnT>
                    <a:lnB w="6350" cap="flat" cmpd="sng" algn="ctr">
                      <a:solidFill>
                        <a:srgbClr val="FFD500"/>
                      </a:solidFill>
                      <a:prstDash val="solid"/>
                      <a:round/>
                      <a:headEnd type="none" w="med" len="med"/>
                      <a:tailEnd type="none" w="med" len="med"/>
                    </a:lnB>
                    <a:noFill/>
                  </a:tcPr>
                </a:tc>
                <a:tc hMerge="1">
                  <a:txBody>
                    <a:bodyPr/>
                    <a:lstStyle/>
                    <a:p>
                      <a:endParaRPr lang="fr-FR" sz="900" i="0" dirty="0">
                        <a:latin typeface="Arial" panose="020B0604020202020204" pitchFamily="34" charset="0"/>
                        <a:cs typeface="Arial" panose="020B0604020202020204" pitchFamily="34" charset="0"/>
                      </a:endParaRPr>
                    </a:p>
                  </a:txBody>
                  <a:tcPr>
                    <a:lnL w="6350" cap="flat" cmpd="sng" algn="ctr">
                      <a:solidFill>
                        <a:srgbClr val="FFD500"/>
                      </a:solidFill>
                      <a:prstDash val="solid"/>
                      <a:round/>
                      <a:headEnd type="none" w="med" len="med"/>
                      <a:tailEnd type="none" w="med" len="med"/>
                    </a:lnL>
                    <a:lnT w="6350" cap="flat" cmpd="sng" algn="ctr">
                      <a:solidFill>
                        <a:srgbClr val="FFD500"/>
                      </a:solidFill>
                      <a:prstDash val="solid"/>
                      <a:round/>
                      <a:headEnd type="none" w="med" len="med"/>
                      <a:tailEnd type="none" w="med" len="med"/>
                    </a:lnT>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0080372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2"/>
          </p:nvPr>
        </p:nvSpPr>
        <p:spPr/>
        <p:txBody>
          <a:bodyPr/>
          <a:lstStyle/>
          <a:p>
            <a:r>
              <a:rPr lang="fr-FR" b="1" cap="all" dirty="0"/>
              <a:t>Parcoursup ? Facile ! | 2024 |</a:t>
            </a:r>
          </a:p>
        </p:txBody>
      </p:sp>
      <p:sp>
        <p:nvSpPr>
          <p:cNvPr id="3" name="Espace réservé du texte 2"/>
          <p:cNvSpPr>
            <a:spLocks noGrp="1"/>
          </p:cNvSpPr>
          <p:nvPr>
            <p:ph type="body" sz="quarter" idx="15"/>
          </p:nvPr>
        </p:nvSpPr>
        <p:spPr/>
        <p:txBody>
          <a:bodyPr/>
          <a:lstStyle/>
          <a:p>
            <a:fld id="{FF0BD7DD-A40F-40CC-BC89-932811700F0D}" type="slidenum">
              <a:rPr lang="fr-FR" smtClean="0"/>
              <a:t>15</a:t>
            </a:fld>
            <a:endParaRPr lang="fr-FR" dirty="0"/>
          </a:p>
        </p:txBody>
      </p:sp>
      <p:sp>
        <p:nvSpPr>
          <p:cNvPr id="6" name="Titre 47">
            <a:extLst>
              <a:ext uri="{FF2B5EF4-FFF2-40B4-BE49-F238E27FC236}">
                <a16:creationId xmlns:a16="http://schemas.microsoft.com/office/drawing/2014/main" id="{3AF420EA-9982-449A-90BE-2AF28A52B4B7}"/>
              </a:ext>
            </a:extLst>
          </p:cNvPr>
          <p:cNvSpPr>
            <a:spLocks noGrp="1"/>
          </p:cNvSpPr>
          <p:nvPr>
            <p:ph type="title"/>
          </p:nvPr>
        </p:nvSpPr>
        <p:spPr>
          <a:xfrm>
            <a:off x="2476501" y="161185"/>
            <a:ext cx="6346948" cy="198000"/>
          </a:xfrm>
        </p:spPr>
        <p:txBody>
          <a:bodyPr/>
          <a:lstStyle/>
          <a:p>
            <a:r>
              <a:rPr lang="fr-FR" cap="all" dirty="0"/>
              <a:t>Parcoursup ? Facile !</a:t>
            </a:r>
          </a:p>
        </p:txBody>
      </p:sp>
      <p:sp>
        <p:nvSpPr>
          <p:cNvPr id="7" name="Espace réservé du texte 48">
            <a:extLst>
              <a:ext uri="{FF2B5EF4-FFF2-40B4-BE49-F238E27FC236}">
                <a16:creationId xmlns:a16="http://schemas.microsoft.com/office/drawing/2014/main" id="{103625C9-4179-407D-9FD9-42427686D19B}"/>
              </a:ext>
            </a:extLst>
          </p:cNvPr>
          <p:cNvSpPr>
            <a:spLocks noGrp="1"/>
          </p:cNvSpPr>
          <p:nvPr>
            <p:ph type="body" sz="quarter" idx="14"/>
          </p:nvPr>
        </p:nvSpPr>
        <p:spPr>
          <a:xfrm>
            <a:off x="2474176" y="416650"/>
            <a:ext cx="6353986" cy="198000"/>
          </a:xfrm>
        </p:spPr>
        <p:txBody>
          <a:bodyPr/>
          <a:lstStyle/>
          <a:p>
            <a:r>
              <a:rPr lang="fr-FR" dirty="0"/>
              <a:t>Tuto pédagogique </a:t>
            </a:r>
            <a:r>
              <a:rPr lang="fr-FR" b="0" dirty="0"/>
              <a:t>pour les élèves de terminale </a:t>
            </a:r>
            <a:br>
              <a:rPr lang="fr-FR" b="0" dirty="0"/>
            </a:br>
            <a:r>
              <a:rPr lang="fr-FR" b="0" dirty="0"/>
              <a:t>souhaitant s’inscrire en 1</a:t>
            </a:r>
            <a:r>
              <a:rPr lang="fr-FR" b="0" baseline="30000" dirty="0"/>
              <a:t>re</a:t>
            </a:r>
            <a:r>
              <a:rPr lang="fr-FR" b="0" dirty="0"/>
              <a:t> année de l’enseignement supérieur</a:t>
            </a:r>
          </a:p>
        </p:txBody>
      </p:sp>
      <p:sp>
        <p:nvSpPr>
          <p:cNvPr id="8" name="Espace réservé du contenu 9">
            <a:extLst>
              <a:ext uri="{FF2B5EF4-FFF2-40B4-BE49-F238E27FC236}">
                <a16:creationId xmlns:a16="http://schemas.microsoft.com/office/drawing/2014/main" id="{8BAB8016-5C31-4AEB-8784-10CD4780A56E}"/>
              </a:ext>
            </a:extLst>
          </p:cNvPr>
          <p:cNvSpPr txBox="1">
            <a:spLocks/>
          </p:cNvSpPr>
          <p:nvPr/>
        </p:nvSpPr>
        <p:spPr>
          <a:xfrm>
            <a:off x="900000" y="900000"/>
            <a:ext cx="7811832" cy="576000"/>
          </a:xfrm>
          <a:prstGeom prst="rect">
            <a:avLst/>
          </a:prstGeom>
        </p:spPr>
        <p:txBody>
          <a:bodyPr vert="horz" lIns="0" tIns="0" rIns="0" bIns="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1200"/>
              </a:spcAft>
              <a:buNone/>
            </a:pPr>
            <a:r>
              <a:rPr lang="fr-FR" sz="1600" b="1" cap="all" spc="50" dirty="0">
                <a:solidFill>
                  <a:srgbClr val="000091"/>
                </a:solidFill>
                <a:latin typeface="Arial" panose="020B0604020202020204" pitchFamily="34" charset="0"/>
                <a:cs typeface="Arial" panose="020B0604020202020204" pitchFamily="34" charset="0"/>
              </a:rPr>
              <a:t>Vous n’avez pas fait de vœu </a:t>
            </a:r>
            <a:br>
              <a:rPr lang="fr-FR" sz="1600" b="1" cap="all" spc="50" dirty="0">
                <a:solidFill>
                  <a:srgbClr val="000091"/>
                </a:solidFill>
                <a:latin typeface="Arial" panose="020B0604020202020204" pitchFamily="34" charset="0"/>
                <a:cs typeface="Arial" panose="020B0604020202020204" pitchFamily="34" charset="0"/>
              </a:rPr>
            </a:br>
            <a:r>
              <a:rPr lang="fr-FR" sz="1600" b="1" cap="all" spc="50" dirty="0">
                <a:solidFill>
                  <a:srgbClr val="000091"/>
                </a:solidFill>
                <a:latin typeface="Arial" panose="020B0604020202020204" pitchFamily="34" charset="0"/>
                <a:cs typeface="Arial" panose="020B0604020202020204" pitchFamily="34" charset="0"/>
              </a:rPr>
              <a:t>ou vous n’avez reçu que des réponses négatives</a:t>
            </a:r>
          </a:p>
        </p:txBody>
      </p:sp>
      <p:sp>
        <p:nvSpPr>
          <p:cNvPr id="13" name="Rectangle 12"/>
          <p:cNvSpPr/>
          <p:nvPr/>
        </p:nvSpPr>
        <p:spPr>
          <a:xfrm>
            <a:off x="892663" y="1620000"/>
            <a:ext cx="4063578" cy="2846933"/>
          </a:xfrm>
          <a:prstGeom prst="rect">
            <a:avLst/>
          </a:prstGeom>
        </p:spPr>
        <p:txBody>
          <a:bodyPr wrap="square" lIns="0" tIns="0" rIns="0" bIns="0">
            <a:spAutoFit/>
          </a:bodyPr>
          <a:lstStyle/>
          <a:p>
            <a:pPr>
              <a:spcAft>
                <a:spcPts val="600"/>
              </a:spcAft>
              <a:buClr>
                <a:srgbClr val="E3000B"/>
              </a:buClr>
            </a:pPr>
            <a:r>
              <a:rPr lang="fr-FR" sz="1000" b="1" dirty="0">
                <a:latin typeface="Arial" panose="020B0604020202020204" pitchFamily="34" charset="0"/>
                <a:cs typeface="Arial" panose="020B0604020202020204" pitchFamily="34" charset="0"/>
              </a:rPr>
              <a:t>Ce que vous pouvez faire, en étant accompagné par un ou</a:t>
            </a:r>
            <a:br>
              <a:rPr lang="fr-FR" sz="1000" b="1" dirty="0">
                <a:latin typeface="Arial" panose="020B0604020202020204" pitchFamily="34" charset="0"/>
                <a:cs typeface="Arial" panose="020B0604020202020204" pitchFamily="34" charset="0"/>
              </a:rPr>
            </a:br>
            <a:r>
              <a:rPr lang="fr-FR" sz="1000" b="1" dirty="0">
                <a:latin typeface="Arial" panose="020B0604020202020204" pitchFamily="34" charset="0"/>
                <a:cs typeface="Arial" panose="020B0604020202020204" pitchFamily="34" charset="0"/>
              </a:rPr>
              <a:t>une de vos deux professeurs principaux ou votre professeur référent/professeure référente, par le ou la psy-EN du lycée</a:t>
            </a:r>
            <a:br>
              <a:rPr lang="fr-FR" sz="1000" b="1" dirty="0">
                <a:latin typeface="Arial" panose="020B0604020202020204" pitchFamily="34" charset="0"/>
                <a:cs typeface="Arial" panose="020B0604020202020204" pitchFamily="34" charset="0"/>
              </a:rPr>
            </a:br>
            <a:r>
              <a:rPr lang="fr-FR" sz="1000" b="1" dirty="0">
                <a:latin typeface="Arial" panose="020B0604020202020204" pitchFamily="34" charset="0"/>
                <a:cs typeface="Arial" panose="020B0604020202020204" pitchFamily="34" charset="0"/>
              </a:rPr>
              <a:t>et le CIO (centre d’information et d’orientation) :</a:t>
            </a:r>
          </a:p>
          <a:p>
            <a:pPr marL="171450" indent="-171450">
              <a:spcAft>
                <a:spcPts val="600"/>
              </a:spcAft>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participer à la </a:t>
            </a:r>
            <a:r>
              <a:rPr lang="fr-FR" sz="1000" b="1" dirty="0">
                <a:latin typeface="Arial" panose="020B0604020202020204" pitchFamily="34" charset="0"/>
                <a:cs typeface="Arial" panose="020B0604020202020204" pitchFamily="34" charset="0"/>
              </a:rPr>
              <a:t>phase complémentaire du 11 juin au 12 septembre 2024 </a:t>
            </a:r>
            <a:r>
              <a:rPr lang="fr-FR" sz="1000" dirty="0">
                <a:latin typeface="Arial" panose="020B0604020202020204" pitchFamily="34" charset="0"/>
                <a:cs typeface="Arial" panose="020B0604020202020204" pitchFamily="34" charset="0"/>
              </a:rPr>
              <a:t>pour postuler sur des places vacantes. Les vœux sont à formuler pour le 14 septembre au plus tard ;</a:t>
            </a:r>
          </a:p>
          <a:p>
            <a:pPr marL="171450" indent="-171450">
              <a:spcAft>
                <a:spcPts val="600"/>
              </a:spcAft>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demander à être </a:t>
            </a:r>
            <a:r>
              <a:rPr lang="fr-FR" sz="1000" b="1" dirty="0">
                <a:latin typeface="Arial" panose="020B0604020202020204" pitchFamily="34" charset="0"/>
                <a:cs typeface="Arial" panose="020B0604020202020204" pitchFamily="34" charset="0"/>
              </a:rPr>
              <a:t>accompagné par la CAES </a:t>
            </a:r>
            <a:r>
              <a:rPr lang="fr-FR" sz="1000" dirty="0">
                <a:latin typeface="Arial" panose="020B0604020202020204" pitchFamily="34" charset="0"/>
                <a:cs typeface="Arial" panose="020B0604020202020204" pitchFamily="34" charset="0"/>
              </a:rPr>
              <a:t>(commission d’accès</a:t>
            </a:r>
            <a:br>
              <a:rPr lang="fr-FR" sz="1000" dirty="0">
                <a:latin typeface="Arial" panose="020B0604020202020204" pitchFamily="34" charset="0"/>
                <a:cs typeface="Arial" panose="020B0604020202020204" pitchFamily="34" charset="0"/>
              </a:rPr>
            </a:br>
            <a:r>
              <a:rPr lang="fr-FR" sz="1000" dirty="0">
                <a:latin typeface="Arial" panose="020B0604020202020204" pitchFamily="34" charset="0"/>
                <a:cs typeface="Arial" panose="020B0604020202020204" pitchFamily="34" charset="0"/>
              </a:rPr>
              <a:t>à l’enseignement supérieur) </a:t>
            </a:r>
            <a:r>
              <a:rPr lang="fr-FR" sz="1000" b="1" dirty="0">
                <a:latin typeface="Arial" panose="020B0604020202020204" pitchFamily="34" charset="0"/>
                <a:cs typeface="Arial" panose="020B0604020202020204" pitchFamily="34" charset="0"/>
              </a:rPr>
              <a:t>à partir du 4 juillet 2024</a:t>
            </a:r>
            <a:r>
              <a:rPr lang="fr-FR" sz="1000" dirty="0">
                <a:latin typeface="Arial" panose="020B0604020202020204" pitchFamily="34" charset="0"/>
                <a:cs typeface="Arial" panose="020B0604020202020204" pitchFamily="34" charset="0"/>
              </a:rPr>
              <a:t> ;</a:t>
            </a:r>
          </a:p>
          <a:p>
            <a:pPr marL="171450" indent="-171450">
              <a:spcAft>
                <a:spcPts val="600"/>
              </a:spcAft>
              <a:buClr>
                <a:srgbClr val="E3000B"/>
              </a:buClr>
              <a:buFont typeface="Wingdings 3" panose="05040102010807070707" pitchFamily="18" charset="2"/>
              <a:buChar char="Ú"/>
            </a:pPr>
            <a:r>
              <a:rPr lang="fr-FR" sz="1000" spc="-10" dirty="0">
                <a:latin typeface="Arial" panose="020B0604020202020204" pitchFamily="34" charset="0"/>
                <a:cs typeface="Arial" panose="020B0604020202020204" pitchFamily="34" charset="0"/>
              </a:rPr>
              <a:t>tenter des </a:t>
            </a:r>
            <a:r>
              <a:rPr lang="fr-FR" sz="1000" b="1" spc="-10" dirty="0">
                <a:latin typeface="Arial" panose="020B0604020202020204" pitchFamily="34" charset="0"/>
                <a:cs typeface="Arial" panose="020B0604020202020204" pitchFamily="34" charset="0"/>
              </a:rPr>
              <a:t>formations en apprentissage</a:t>
            </a:r>
            <a:r>
              <a:rPr lang="fr-FR" sz="1000" spc="-10" dirty="0">
                <a:latin typeface="Arial" panose="020B0604020202020204" pitchFamily="34" charset="0"/>
                <a:cs typeface="Arial" panose="020B0604020202020204" pitchFamily="34" charset="0"/>
              </a:rPr>
              <a:t>, sous réserve d’avoir trouvé un employeur ;</a:t>
            </a:r>
          </a:p>
          <a:p>
            <a:pPr marL="171450" indent="-171450">
              <a:spcAft>
                <a:spcPts val="600"/>
              </a:spcAft>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faire des demandes de </a:t>
            </a:r>
            <a:r>
              <a:rPr lang="fr-FR" sz="1000" b="1" dirty="0">
                <a:latin typeface="Arial" panose="020B0604020202020204" pitchFamily="34" charset="0"/>
                <a:cs typeface="Arial" panose="020B0604020202020204" pitchFamily="34" charset="0"/>
              </a:rPr>
              <a:t>formation en dehors de Parcoursup</a:t>
            </a:r>
            <a:r>
              <a:rPr lang="fr-FR" sz="1000" dirty="0">
                <a:latin typeface="Arial" panose="020B0604020202020204" pitchFamily="34" charset="0"/>
                <a:cs typeface="Arial" panose="020B0604020202020204" pitchFamily="34" charset="0"/>
              </a:rPr>
              <a:t> ;</a:t>
            </a:r>
          </a:p>
          <a:p>
            <a:pPr marL="171450" indent="-171450">
              <a:spcAft>
                <a:spcPts val="600"/>
              </a:spcAft>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faire autre chose, hors du système scolaire, pour </a:t>
            </a:r>
            <a:r>
              <a:rPr lang="fr-FR" sz="1000" b="1" dirty="0">
                <a:latin typeface="Arial" panose="020B0604020202020204" pitchFamily="34" charset="0"/>
                <a:cs typeface="Arial" panose="020B0604020202020204" pitchFamily="34" charset="0"/>
              </a:rPr>
              <a:t>développer vos compétences </a:t>
            </a:r>
            <a:r>
              <a:rPr lang="fr-FR" sz="1000" dirty="0">
                <a:latin typeface="Arial" panose="020B0604020202020204" pitchFamily="34" charset="0"/>
                <a:cs typeface="Arial" panose="020B0604020202020204" pitchFamily="34" charset="0"/>
              </a:rPr>
              <a:t>(vie active, service civique en France ou dans un autre pays, séjour à l’étranger, autre type de formation…) </a:t>
            </a:r>
            <a:r>
              <a:rPr lang="fr-FR" sz="1000" b="1" dirty="0">
                <a:latin typeface="Arial" panose="020B0604020202020204" pitchFamily="34" charset="0"/>
                <a:cs typeface="Arial" panose="020B0604020202020204" pitchFamily="34" charset="0"/>
              </a:rPr>
              <a:t>en étant accompagné par le CIO et la mission locale de votre territoire</a:t>
            </a:r>
            <a:r>
              <a:rPr lang="fr-FR" sz="1000" dirty="0">
                <a:latin typeface="Arial" panose="020B0604020202020204" pitchFamily="34" charset="0"/>
                <a:cs typeface="Arial" panose="020B0604020202020204" pitchFamily="34" charset="0"/>
              </a:rPr>
              <a:t>.</a:t>
            </a:r>
          </a:p>
        </p:txBody>
      </p:sp>
      <p:sp>
        <p:nvSpPr>
          <p:cNvPr id="17" name="Légende : encadrée à une bordure 6">
            <a:extLst>
              <a:ext uri="{FF2B5EF4-FFF2-40B4-BE49-F238E27FC236}">
                <a16:creationId xmlns:a16="http://schemas.microsoft.com/office/drawing/2014/main" id="{65938FE9-ACD2-45E9-BC48-89D4B6F871DF}"/>
              </a:ext>
            </a:extLst>
          </p:cNvPr>
          <p:cNvSpPr/>
          <p:nvPr/>
        </p:nvSpPr>
        <p:spPr>
          <a:xfrm>
            <a:off x="5315103" y="1619999"/>
            <a:ext cx="3349929" cy="2628264"/>
          </a:xfrm>
          <a:prstGeom prst="accentCallout1">
            <a:avLst>
              <a:gd name="adj1" fmla="val 69103"/>
              <a:gd name="adj2" fmla="val -575"/>
              <a:gd name="adj3" fmla="val 36741"/>
              <a:gd name="adj4" fmla="val -619"/>
            </a:avLst>
          </a:prstGeom>
          <a:solidFill>
            <a:schemeClr val="tx1">
              <a:alpha val="5000"/>
            </a:schemeClr>
          </a:solidFill>
          <a:ln w="31750" cap="rnd">
            <a:solidFill>
              <a:srgbClr val="E3000B"/>
            </a:solidFill>
            <a:round/>
          </a:ln>
        </p:spPr>
        <p:style>
          <a:lnRef idx="2">
            <a:schemeClr val="accent1">
              <a:shade val="50000"/>
            </a:schemeClr>
          </a:lnRef>
          <a:fillRef idx="1">
            <a:schemeClr val="accent1"/>
          </a:fillRef>
          <a:effectRef idx="0">
            <a:schemeClr val="accent1"/>
          </a:effectRef>
          <a:fontRef idx="minor">
            <a:schemeClr val="lt1"/>
          </a:fontRef>
        </p:style>
        <p:txBody>
          <a:bodyPr lIns="72000" tIns="0" rIns="0" bIns="0" rtlCol="0" anchor="ctr" anchorCtr="0"/>
          <a:lstStyle/>
          <a:p>
            <a:r>
              <a:rPr lang="fr-FR" sz="1000" b="1" spc="60" dirty="0">
                <a:solidFill>
                  <a:srgbClr val="E3000B"/>
                </a:solidFill>
                <a:latin typeface="Arial" panose="020B0604020202020204" pitchFamily="34" charset="0"/>
                <a:cs typeface="Arial" panose="020B0604020202020204" pitchFamily="34" charset="0"/>
              </a:rPr>
              <a:t>LA PHASE COMPLÉMENTAIRE </a:t>
            </a:r>
            <a:br>
              <a:rPr lang="fr-FR" sz="1000" b="1" spc="60" dirty="0">
                <a:solidFill>
                  <a:srgbClr val="E3000B"/>
                </a:solidFill>
                <a:latin typeface="Arial" panose="020B0604020202020204" pitchFamily="34" charset="0"/>
                <a:cs typeface="Arial" panose="020B0604020202020204" pitchFamily="34" charset="0"/>
              </a:rPr>
            </a:br>
            <a:r>
              <a:rPr lang="fr-FR" sz="1000" b="1" spc="60" dirty="0">
                <a:solidFill>
                  <a:srgbClr val="E3000B"/>
                </a:solidFill>
                <a:latin typeface="Arial" panose="020B0604020202020204" pitchFamily="34" charset="0"/>
                <a:cs typeface="Arial" panose="020B0604020202020204" pitchFamily="34" charset="0"/>
              </a:rPr>
              <a:t>DU 11 JUIN AU 12 SEPTEMBRE 2024</a:t>
            </a:r>
          </a:p>
          <a:p>
            <a:pPr>
              <a:spcBef>
                <a:spcPts val="400"/>
              </a:spcBef>
            </a:pPr>
            <a:r>
              <a:rPr lang="fr-FR" sz="900" b="1" dirty="0">
                <a:solidFill>
                  <a:schemeClr val="tx1"/>
                </a:solidFill>
                <a:latin typeface="Arial" panose="020B0604020202020204" pitchFamily="34" charset="0"/>
                <a:cs typeface="Arial" panose="020B0604020202020204" pitchFamily="34" charset="0"/>
              </a:rPr>
              <a:t>Vous pourrez formuler 10 nouveaux vœux </a:t>
            </a:r>
            <a:br>
              <a:rPr lang="fr-FR" sz="900" b="1" dirty="0">
                <a:solidFill>
                  <a:schemeClr val="tx1"/>
                </a:solidFill>
                <a:latin typeface="Arial" panose="020B0604020202020204" pitchFamily="34" charset="0"/>
                <a:cs typeface="Arial" panose="020B0604020202020204" pitchFamily="34" charset="0"/>
              </a:rPr>
            </a:br>
            <a:r>
              <a:rPr lang="fr-FR" sz="900" b="1" dirty="0">
                <a:solidFill>
                  <a:schemeClr val="tx1"/>
                </a:solidFill>
                <a:latin typeface="Arial" panose="020B0604020202020204" pitchFamily="34" charset="0"/>
                <a:cs typeface="Arial" panose="020B0604020202020204" pitchFamily="34" charset="0"/>
              </a:rPr>
              <a:t>sur les places encore disponibles. </a:t>
            </a:r>
          </a:p>
          <a:p>
            <a:pPr>
              <a:spcBef>
                <a:spcPts val="400"/>
              </a:spcBef>
            </a:pPr>
            <a:r>
              <a:rPr lang="fr-FR" sz="900" dirty="0">
                <a:solidFill>
                  <a:schemeClr val="tx1"/>
                </a:solidFill>
                <a:latin typeface="Arial" panose="020B0604020202020204" pitchFamily="34" charset="0"/>
                <a:cs typeface="Arial" panose="020B0604020202020204" pitchFamily="34" charset="0"/>
              </a:rPr>
              <a:t>C’est une réelle opportunité, mais le choix est restreint.</a:t>
            </a:r>
          </a:p>
          <a:p>
            <a:pPr>
              <a:spcBef>
                <a:spcPts val="400"/>
              </a:spcBef>
              <a:spcAft>
                <a:spcPts val="600"/>
              </a:spcAft>
            </a:pPr>
            <a:r>
              <a:rPr lang="fr-FR" sz="900" dirty="0">
                <a:solidFill>
                  <a:schemeClr val="tx1"/>
                </a:solidFill>
                <a:latin typeface="Arial" panose="020B0604020202020204" pitchFamily="34" charset="0"/>
                <a:cs typeface="Arial" panose="020B0604020202020204" pitchFamily="34" charset="0"/>
              </a:rPr>
              <a:t>Vous pouvez vous inscrire à cette phase complémentaire si :</a:t>
            </a:r>
          </a:p>
          <a:p>
            <a:pPr marL="171450" indent="-171450">
              <a:spcBef>
                <a:spcPts val="200"/>
              </a:spcBef>
              <a:spcAft>
                <a:spcPts val="600"/>
              </a:spcAft>
              <a:buClr>
                <a:srgbClr val="E3000B"/>
              </a:buClr>
              <a:buFont typeface="Wingdings 3" panose="05040102010807070707" pitchFamily="18" charset="2"/>
              <a:buChar char="Ú"/>
            </a:pPr>
            <a:r>
              <a:rPr lang="fr-FR" sz="900" dirty="0">
                <a:solidFill>
                  <a:schemeClr val="tx1"/>
                </a:solidFill>
                <a:latin typeface="Arial" panose="020B0604020202020204" pitchFamily="34" charset="0"/>
                <a:cs typeface="Arial" panose="020B0604020202020204" pitchFamily="34" charset="0"/>
              </a:rPr>
              <a:t>vous n’avez pas reçu de proposition en phase principale ;</a:t>
            </a:r>
          </a:p>
          <a:p>
            <a:pPr marL="171450" indent="-171450">
              <a:spcBef>
                <a:spcPts val="200"/>
              </a:spcBef>
              <a:spcAft>
                <a:spcPts val="600"/>
              </a:spcAft>
              <a:buClr>
                <a:srgbClr val="E3000B"/>
              </a:buClr>
              <a:buFont typeface="Wingdings 3" panose="05040102010807070707" pitchFamily="18" charset="2"/>
              <a:buChar char="Ú"/>
            </a:pPr>
            <a:r>
              <a:rPr lang="fr-FR" sz="900" dirty="0">
                <a:solidFill>
                  <a:schemeClr val="tx1"/>
                </a:solidFill>
                <a:latin typeface="Arial" panose="020B0604020202020204" pitchFamily="34" charset="0"/>
                <a:cs typeface="Arial" panose="020B0604020202020204" pitchFamily="34" charset="0"/>
              </a:rPr>
              <a:t>vous avez reçu une proposition, mais d’autres formations vous intéressent davantage ;</a:t>
            </a:r>
          </a:p>
          <a:p>
            <a:pPr marL="171450" indent="-171450">
              <a:spcBef>
                <a:spcPts val="200"/>
              </a:spcBef>
              <a:spcAft>
                <a:spcPts val="600"/>
              </a:spcAft>
              <a:buClr>
                <a:srgbClr val="E3000B"/>
              </a:buClr>
              <a:buFont typeface="Wingdings 3" panose="05040102010807070707" pitchFamily="18" charset="2"/>
              <a:buChar char="Ú"/>
            </a:pPr>
            <a:r>
              <a:rPr lang="fr-FR" sz="900" dirty="0">
                <a:solidFill>
                  <a:schemeClr val="tx1"/>
                </a:solidFill>
                <a:latin typeface="Arial" panose="020B0604020202020204" pitchFamily="34" charset="0"/>
                <a:cs typeface="Arial" panose="020B0604020202020204" pitchFamily="34" charset="0"/>
              </a:rPr>
              <a:t>vous n’avez formulé aucun vœu avant le 14 mars 2024 ;</a:t>
            </a:r>
          </a:p>
          <a:p>
            <a:pPr marL="171450" indent="-171450">
              <a:spcBef>
                <a:spcPts val="200"/>
              </a:spcBef>
              <a:spcAft>
                <a:spcPts val="600"/>
              </a:spcAft>
              <a:buClr>
                <a:srgbClr val="E3000B"/>
              </a:buClr>
              <a:buFont typeface="Wingdings 3" panose="05040102010807070707" pitchFamily="18" charset="2"/>
              <a:buChar char="Ú"/>
            </a:pPr>
            <a:r>
              <a:rPr lang="fr-FR" sz="900" dirty="0">
                <a:solidFill>
                  <a:schemeClr val="tx1"/>
                </a:solidFill>
                <a:latin typeface="Arial" panose="020B0604020202020204" pitchFamily="34" charset="0"/>
                <a:cs typeface="Arial" panose="020B0604020202020204" pitchFamily="34" charset="0"/>
              </a:rPr>
              <a:t>vous n’avez pas encore effectué votre inscription sur Parcoursup</a:t>
            </a:r>
            <a:r>
              <a:rPr lang="fr-FR" sz="800" dirty="0">
                <a:solidFill>
                  <a:schemeClr val="tx1"/>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5850634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A1D74222-4552-4B18-61B5-32DEFE6B91FE}"/>
              </a:ext>
            </a:extLst>
          </p:cNvPr>
          <p:cNvSpPr>
            <a:spLocks noGrp="1"/>
          </p:cNvSpPr>
          <p:nvPr>
            <p:ph type="ftr" sz="quarter" idx="12"/>
          </p:nvPr>
        </p:nvSpPr>
        <p:spPr/>
        <p:txBody>
          <a:bodyPr/>
          <a:lstStyle/>
          <a:p>
            <a:r>
              <a:rPr lang="fr-FR" b="1" cap="all" dirty="0"/>
              <a:t>Parcoursup ? Facile ! | 2024 |</a:t>
            </a:r>
          </a:p>
        </p:txBody>
      </p:sp>
      <p:sp>
        <p:nvSpPr>
          <p:cNvPr id="3" name="Espace réservé du texte 2">
            <a:extLst>
              <a:ext uri="{FF2B5EF4-FFF2-40B4-BE49-F238E27FC236}">
                <a16:creationId xmlns:a16="http://schemas.microsoft.com/office/drawing/2014/main" id="{5A6BC047-1F3C-2BDA-8DDB-87A368CA7D35}"/>
              </a:ext>
            </a:extLst>
          </p:cNvPr>
          <p:cNvSpPr>
            <a:spLocks noGrp="1"/>
          </p:cNvSpPr>
          <p:nvPr>
            <p:ph type="body" sz="quarter" idx="15"/>
          </p:nvPr>
        </p:nvSpPr>
        <p:spPr>
          <a:xfrm>
            <a:off x="322302" y="4839298"/>
            <a:ext cx="295340" cy="274638"/>
          </a:xfrm>
        </p:spPr>
        <p:txBody>
          <a:bodyPr/>
          <a:lstStyle/>
          <a:p>
            <a:r>
              <a:rPr lang="fr-FR" dirty="0"/>
              <a:t>16</a:t>
            </a:r>
          </a:p>
        </p:txBody>
      </p:sp>
      <p:sp>
        <p:nvSpPr>
          <p:cNvPr id="8" name="Espace réservé du contenu 9">
            <a:extLst>
              <a:ext uri="{FF2B5EF4-FFF2-40B4-BE49-F238E27FC236}">
                <a16:creationId xmlns:a16="http://schemas.microsoft.com/office/drawing/2014/main" id="{BE800985-9C60-3FE0-DAF1-71D4B09AEA5D}"/>
              </a:ext>
            </a:extLst>
          </p:cNvPr>
          <p:cNvSpPr txBox="1">
            <a:spLocks/>
          </p:cNvSpPr>
          <p:nvPr/>
        </p:nvSpPr>
        <p:spPr>
          <a:xfrm>
            <a:off x="854758" y="900000"/>
            <a:ext cx="7811832" cy="507190"/>
          </a:xfrm>
          <a:prstGeom prst="rect">
            <a:avLst/>
          </a:prstGeom>
        </p:spPr>
        <p:txBody>
          <a:bodyPr vert="horz" lIns="36000" tIns="36000" rIns="36000" bIns="36000" rtlCol="0" anchor="t"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1200"/>
              </a:spcAft>
              <a:buNone/>
            </a:pPr>
            <a:r>
              <a:rPr lang="fr-FR" sz="1200" b="1" cap="all" spc="50" dirty="0">
                <a:solidFill>
                  <a:srgbClr val="000091"/>
                </a:solidFill>
                <a:latin typeface="Arial" panose="020B0604020202020204" pitchFamily="34" charset="0"/>
                <a:cs typeface="Arial" panose="020B0604020202020204" pitchFamily="34" charset="0"/>
              </a:rPr>
              <a:t>Vous n’avez pas fait de vœu </a:t>
            </a:r>
            <a:br>
              <a:rPr lang="fr-FR" sz="1200" b="1" cap="all" spc="50" dirty="0">
                <a:solidFill>
                  <a:srgbClr val="000091"/>
                </a:solidFill>
                <a:latin typeface="Arial" panose="020B0604020202020204" pitchFamily="34" charset="0"/>
                <a:cs typeface="Arial" panose="020B0604020202020204" pitchFamily="34" charset="0"/>
              </a:rPr>
            </a:br>
            <a:r>
              <a:rPr lang="fr-FR" sz="1200" b="1" cap="all" spc="50" dirty="0">
                <a:solidFill>
                  <a:srgbClr val="000091"/>
                </a:solidFill>
                <a:latin typeface="Arial" panose="020B0604020202020204" pitchFamily="34" charset="0"/>
                <a:cs typeface="Arial" panose="020B0604020202020204" pitchFamily="34" charset="0"/>
              </a:rPr>
              <a:t>ou vous n’avez reçu que des réponses négatives </a:t>
            </a:r>
            <a:r>
              <a:rPr lang="fr-FR" sz="1000" cap="all" spc="50" dirty="0">
                <a:solidFill>
                  <a:srgbClr val="000091"/>
                </a:solidFill>
                <a:latin typeface="Arial" panose="020B0604020202020204" pitchFamily="34" charset="0"/>
                <a:cs typeface="Arial" panose="020B0604020202020204" pitchFamily="34" charset="0"/>
              </a:rPr>
              <a:t>(suite)</a:t>
            </a:r>
          </a:p>
        </p:txBody>
      </p:sp>
      <p:sp>
        <p:nvSpPr>
          <p:cNvPr id="10" name="Rectangle 9">
            <a:extLst>
              <a:ext uri="{FF2B5EF4-FFF2-40B4-BE49-F238E27FC236}">
                <a16:creationId xmlns:a16="http://schemas.microsoft.com/office/drawing/2014/main" id="{BB5B613F-26D5-07C4-E21D-065D422DD828}"/>
              </a:ext>
            </a:extLst>
          </p:cNvPr>
          <p:cNvSpPr/>
          <p:nvPr/>
        </p:nvSpPr>
        <p:spPr>
          <a:xfrm>
            <a:off x="900112" y="1692000"/>
            <a:ext cx="6776468" cy="2513509"/>
          </a:xfrm>
          <a:prstGeom prst="rect">
            <a:avLst/>
          </a:prstGeom>
        </p:spPr>
        <p:txBody>
          <a:bodyPr wrap="square" lIns="0" tIns="0" rIns="0" bIns="0">
            <a:spAutoFit/>
          </a:bodyPr>
          <a:lstStyle/>
          <a:p>
            <a:pPr>
              <a:buClr>
                <a:srgbClr val="E3000B"/>
              </a:buClr>
            </a:pPr>
            <a:r>
              <a:rPr lang="fr-FR" sz="1000" b="1" dirty="0">
                <a:latin typeface="Arial" panose="020B0604020202020204" pitchFamily="34" charset="0"/>
                <a:cs typeface="Arial" panose="020B0604020202020204" pitchFamily="34" charset="0"/>
              </a:rPr>
              <a:t>À partir du 4 juillet 2024, vous pouvez solliciter depuis votre dossier un accompagnement </a:t>
            </a:r>
            <a:br>
              <a:rPr lang="fr-FR" sz="1000" b="1" dirty="0">
                <a:latin typeface="Arial" panose="020B0604020202020204" pitchFamily="34" charset="0"/>
                <a:cs typeface="Arial" panose="020B0604020202020204" pitchFamily="34" charset="0"/>
              </a:rPr>
            </a:br>
            <a:r>
              <a:rPr lang="fr-FR" sz="1000" b="1" dirty="0">
                <a:latin typeface="Arial" panose="020B0604020202020204" pitchFamily="34" charset="0"/>
                <a:cs typeface="Arial" panose="020B0604020202020204" pitchFamily="34" charset="0"/>
              </a:rPr>
              <a:t>personnalisé de la CAES (commission d’accès à l’enseignement supérieur) de votre académie.</a:t>
            </a:r>
          </a:p>
          <a:p>
            <a:pPr>
              <a:spcBef>
                <a:spcPts val="400"/>
              </a:spcBef>
              <a:buClr>
                <a:srgbClr val="E3000B"/>
              </a:buClr>
            </a:pPr>
            <a:r>
              <a:rPr lang="fr-FR" sz="1000" dirty="0">
                <a:latin typeface="Arial" panose="020B0604020202020204" pitchFamily="34" charset="0"/>
                <a:cs typeface="Arial" panose="020B0604020202020204" pitchFamily="34" charset="0"/>
              </a:rPr>
              <a:t>Cette commission étudie votre dossier et vous aide à trouver une formation au plus près </a:t>
            </a:r>
            <a:br>
              <a:rPr lang="fr-FR" sz="1000" dirty="0">
                <a:latin typeface="Arial" panose="020B0604020202020204" pitchFamily="34" charset="0"/>
                <a:cs typeface="Arial" panose="020B0604020202020204" pitchFamily="34" charset="0"/>
              </a:rPr>
            </a:br>
            <a:r>
              <a:rPr lang="fr-FR" sz="1000" dirty="0">
                <a:latin typeface="Arial" panose="020B0604020202020204" pitchFamily="34" charset="0"/>
                <a:cs typeface="Arial" panose="020B0604020202020204" pitchFamily="34" charset="0"/>
              </a:rPr>
              <a:t>de votre projet et en fonction des places disponibles.</a:t>
            </a:r>
          </a:p>
          <a:p>
            <a:pPr>
              <a:spcBef>
                <a:spcPts val="800"/>
              </a:spcBef>
              <a:buClr>
                <a:srgbClr val="E3000B"/>
              </a:buClr>
            </a:pPr>
            <a:r>
              <a:rPr lang="fr-FR" sz="1000" b="1" dirty="0">
                <a:latin typeface="Arial" panose="020B0604020202020204" pitchFamily="34" charset="0"/>
                <a:cs typeface="Arial" panose="020B0604020202020204" pitchFamily="34" charset="0"/>
              </a:rPr>
              <a:t>Pour bénéficier de l’accompagnement par la CAES, vous devez :</a:t>
            </a:r>
          </a:p>
          <a:p>
            <a:pPr marL="171450" indent="-171450">
              <a:spcBef>
                <a:spcPts val="400"/>
              </a:spcBef>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avoir formulé au moins un vœu en phase principale ;</a:t>
            </a:r>
          </a:p>
          <a:p>
            <a:pPr marL="171450" indent="-171450">
              <a:spcBef>
                <a:spcPts val="400"/>
              </a:spcBef>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ne jamais avoir reçu de proposition d’admission ;</a:t>
            </a:r>
          </a:p>
          <a:p>
            <a:pPr marL="171450" indent="-171450">
              <a:spcBef>
                <a:spcPts val="400"/>
              </a:spcBef>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être refusé ou en attente sur tous vos vœux ;</a:t>
            </a:r>
          </a:p>
          <a:p>
            <a:pPr marL="171450" indent="-171450">
              <a:spcBef>
                <a:spcPts val="400"/>
              </a:spcBef>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avoir formulé des vœux en phase complémentaire ;</a:t>
            </a:r>
          </a:p>
          <a:p>
            <a:pPr marL="171450" indent="-171450">
              <a:spcBef>
                <a:spcPts val="400"/>
              </a:spcBef>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avoir obtenu le baccalauréat depuis moins de 4 ans.</a:t>
            </a:r>
          </a:p>
          <a:p>
            <a:pPr>
              <a:spcBef>
                <a:spcPts val="800"/>
              </a:spcBef>
              <a:buClr>
                <a:srgbClr val="E3000B"/>
              </a:buClr>
            </a:pPr>
            <a:r>
              <a:rPr lang="fr-FR" sz="1000" b="1" dirty="0">
                <a:latin typeface="Arial" panose="020B0604020202020204" pitchFamily="34" charset="0"/>
                <a:cs typeface="Arial" panose="020B0604020202020204" pitchFamily="34" charset="0"/>
              </a:rPr>
              <a:t>Les élèves à besoins spécifiques, notamment en situation de handicap</a:t>
            </a:r>
            <a:r>
              <a:rPr lang="fr-FR" sz="1000" dirty="0">
                <a:latin typeface="Arial" panose="020B0604020202020204" pitchFamily="34" charset="0"/>
                <a:cs typeface="Arial" panose="020B0604020202020204" pitchFamily="34" charset="0"/>
              </a:rPr>
              <a:t>, peuvent solliciter </a:t>
            </a:r>
            <a:br>
              <a:rPr lang="fr-FR" sz="1000" dirty="0">
                <a:latin typeface="Arial" panose="020B0604020202020204" pitchFamily="34" charset="0"/>
                <a:cs typeface="Arial" panose="020B0604020202020204" pitchFamily="34" charset="0"/>
              </a:rPr>
            </a:br>
            <a:r>
              <a:rPr lang="fr-FR" sz="1000" dirty="0">
                <a:latin typeface="Arial" panose="020B0604020202020204" pitchFamily="34" charset="0"/>
                <a:cs typeface="Arial" panose="020B0604020202020204" pitchFamily="34" charset="0"/>
              </a:rPr>
              <a:t>la CAES le 1</a:t>
            </a:r>
            <a:r>
              <a:rPr lang="fr-FR" sz="1000" baseline="30000" dirty="0">
                <a:latin typeface="Arial" panose="020B0604020202020204" pitchFamily="34" charset="0"/>
                <a:cs typeface="Arial" panose="020B0604020202020204" pitchFamily="34" charset="0"/>
              </a:rPr>
              <a:t>er</a:t>
            </a:r>
            <a:r>
              <a:rPr lang="fr-FR" sz="1000" dirty="0">
                <a:latin typeface="Arial" panose="020B0604020202020204" pitchFamily="34" charset="0"/>
                <a:cs typeface="Arial" panose="020B0604020202020204" pitchFamily="34" charset="0"/>
              </a:rPr>
              <a:t> juin, dès l’ouverture de la phase principale d’admission pour le réexamen de leur dossier </a:t>
            </a:r>
            <a:br>
              <a:rPr lang="fr-FR" sz="1000" dirty="0">
                <a:latin typeface="Arial" panose="020B0604020202020204" pitchFamily="34" charset="0"/>
                <a:cs typeface="Arial" panose="020B0604020202020204" pitchFamily="34" charset="0"/>
              </a:rPr>
            </a:br>
            <a:r>
              <a:rPr lang="fr-FR" sz="1000" dirty="0">
                <a:latin typeface="Arial" panose="020B0604020202020204" pitchFamily="34" charset="0"/>
                <a:cs typeface="Arial" panose="020B0604020202020204" pitchFamily="34" charset="0"/>
              </a:rPr>
              <a:t>s’ils n’obtiennent pas de proposition de formation répondant à leurs besoins spécifiques. </a:t>
            </a:r>
          </a:p>
        </p:txBody>
      </p:sp>
      <p:sp>
        <p:nvSpPr>
          <p:cNvPr id="11" name="Titre 47">
            <a:extLst>
              <a:ext uri="{FF2B5EF4-FFF2-40B4-BE49-F238E27FC236}">
                <a16:creationId xmlns:a16="http://schemas.microsoft.com/office/drawing/2014/main" id="{8CD9E060-4D64-FFB9-744C-686A14B60AA7}"/>
              </a:ext>
            </a:extLst>
          </p:cNvPr>
          <p:cNvSpPr>
            <a:spLocks noGrp="1"/>
          </p:cNvSpPr>
          <p:nvPr>
            <p:ph type="title"/>
          </p:nvPr>
        </p:nvSpPr>
        <p:spPr>
          <a:xfrm>
            <a:off x="2476501" y="161185"/>
            <a:ext cx="6346948" cy="198000"/>
          </a:xfrm>
        </p:spPr>
        <p:txBody>
          <a:bodyPr/>
          <a:lstStyle/>
          <a:p>
            <a:r>
              <a:rPr lang="fr-FR" cap="all" dirty="0"/>
              <a:t>Parcoursup ? Facile !</a:t>
            </a:r>
          </a:p>
        </p:txBody>
      </p:sp>
      <p:sp>
        <p:nvSpPr>
          <p:cNvPr id="12" name="Espace réservé du texte 48">
            <a:extLst>
              <a:ext uri="{FF2B5EF4-FFF2-40B4-BE49-F238E27FC236}">
                <a16:creationId xmlns:a16="http://schemas.microsoft.com/office/drawing/2014/main" id="{38A10C70-EFA3-8343-DE98-205E583AB053}"/>
              </a:ext>
            </a:extLst>
          </p:cNvPr>
          <p:cNvSpPr>
            <a:spLocks noGrp="1"/>
          </p:cNvSpPr>
          <p:nvPr>
            <p:ph type="body" sz="quarter" idx="14"/>
          </p:nvPr>
        </p:nvSpPr>
        <p:spPr>
          <a:xfrm>
            <a:off x="2474176" y="416650"/>
            <a:ext cx="6353986" cy="198000"/>
          </a:xfrm>
        </p:spPr>
        <p:txBody>
          <a:bodyPr/>
          <a:lstStyle/>
          <a:p>
            <a:r>
              <a:rPr lang="fr-FR" dirty="0"/>
              <a:t>Tuto pédagogique </a:t>
            </a:r>
            <a:r>
              <a:rPr lang="fr-FR" b="0" dirty="0"/>
              <a:t>pour les élèves de terminale </a:t>
            </a:r>
            <a:br>
              <a:rPr lang="fr-FR" b="0" dirty="0"/>
            </a:br>
            <a:r>
              <a:rPr lang="fr-FR" b="0" dirty="0"/>
              <a:t>souhaitant s’inscrire en 1</a:t>
            </a:r>
            <a:r>
              <a:rPr lang="fr-FR" b="0" baseline="30000" dirty="0"/>
              <a:t>re</a:t>
            </a:r>
            <a:r>
              <a:rPr lang="fr-FR" b="0" dirty="0"/>
              <a:t> année de l’enseignement supérieur</a:t>
            </a:r>
          </a:p>
        </p:txBody>
      </p:sp>
      <p:sp>
        <p:nvSpPr>
          <p:cNvPr id="6" name="Rectangle 5">
            <a:extLst>
              <a:ext uri="{FF2B5EF4-FFF2-40B4-BE49-F238E27FC236}">
                <a16:creationId xmlns:a16="http://schemas.microsoft.com/office/drawing/2014/main" id="{A4FBF4C3-899B-4110-FC67-6DA1302B364C}"/>
              </a:ext>
            </a:extLst>
          </p:cNvPr>
          <p:cNvSpPr/>
          <p:nvPr/>
        </p:nvSpPr>
        <p:spPr>
          <a:xfrm>
            <a:off x="900000" y="1368000"/>
            <a:ext cx="1939115"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fr-FR"/>
          </a:p>
        </p:txBody>
      </p:sp>
      <p:sp>
        <p:nvSpPr>
          <p:cNvPr id="7" name="Rectangle 6">
            <a:extLst>
              <a:ext uri="{FF2B5EF4-FFF2-40B4-BE49-F238E27FC236}">
                <a16:creationId xmlns:a16="http://schemas.microsoft.com/office/drawing/2014/main" id="{5D9F3144-BE57-E5DA-A31A-2AC00E8AE6C9}"/>
              </a:ext>
            </a:extLst>
          </p:cNvPr>
          <p:cNvSpPr/>
          <p:nvPr/>
        </p:nvSpPr>
        <p:spPr>
          <a:xfrm>
            <a:off x="900001" y="1383667"/>
            <a:ext cx="2035032" cy="184666"/>
          </a:xfrm>
          <a:prstGeom prst="rect">
            <a:avLst/>
          </a:prstGeom>
        </p:spPr>
        <p:txBody>
          <a:bodyPr wrap="square" lIns="0" tIns="0" rIns="0" bIns="0" anchor="ctr">
            <a:spAutoFit/>
          </a:bodyPr>
          <a:lstStyle/>
          <a:p>
            <a:pPr marL="72000" lvl="0">
              <a:spcAft>
                <a:spcPts val="800"/>
              </a:spcAft>
            </a:pPr>
            <a:r>
              <a:rPr lang="fr-FR" sz="1200" b="1" spc="50" dirty="0">
                <a:latin typeface="Arial" panose="020B0604020202020204" pitchFamily="34" charset="0"/>
                <a:cs typeface="Arial" panose="020B0604020202020204" pitchFamily="34" charset="0"/>
              </a:rPr>
              <a:t>La CAES, c’est quoi ?</a:t>
            </a:r>
          </a:p>
        </p:txBody>
      </p:sp>
    </p:spTree>
    <p:extLst>
      <p:ext uri="{BB962C8B-B14F-4D97-AF65-F5344CB8AC3E}">
        <p14:creationId xmlns:p14="http://schemas.microsoft.com/office/powerpoint/2010/main" val="31198026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2"/>
          </p:nvPr>
        </p:nvSpPr>
        <p:spPr/>
        <p:txBody>
          <a:bodyPr/>
          <a:lstStyle/>
          <a:p>
            <a:r>
              <a:rPr lang="fr-FR" b="1" cap="all" dirty="0"/>
              <a:t>Parcoursup ? Facile ! | 2024 |</a:t>
            </a:r>
          </a:p>
        </p:txBody>
      </p:sp>
      <p:sp>
        <p:nvSpPr>
          <p:cNvPr id="3" name="Espace réservé du texte 2"/>
          <p:cNvSpPr>
            <a:spLocks noGrp="1"/>
          </p:cNvSpPr>
          <p:nvPr>
            <p:ph type="body" sz="quarter" idx="15"/>
          </p:nvPr>
        </p:nvSpPr>
        <p:spPr/>
        <p:txBody>
          <a:bodyPr/>
          <a:lstStyle/>
          <a:p>
            <a:fld id="{FF0BD7DD-A40F-40CC-BC89-932811700F0D}" type="slidenum">
              <a:rPr lang="fr-FR" smtClean="0"/>
              <a:t>17</a:t>
            </a:fld>
            <a:endParaRPr lang="fr-FR" dirty="0"/>
          </a:p>
        </p:txBody>
      </p:sp>
      <p:sp>
        <p:nvSpPr>
          <p:cNvPr id="6" name="Titre 47">
            <a:extLst>
              <a:ext uri="{FF2B5EF4-FFF2-40B4-BE49-F238E27FC236}">
                <a16:creationId xmlns:a16="http://schemas.microsoft.com/office/drawing/2014/main" id="{3AF420EA-9982-449A-90BE-2AF28A52B4B7}"/>
              </a:ext>
            </a:extLst>
          </p:cNvPr>
          <p:cNvSpPr>
            <a:spLocks noGrp="1"/>
          </p:cNvSpPr>
          <p:nvPr>
            <p:ph type="title"/>
          </p:nvPr>
        </p:nvSpPr>
        <p:spPr>
          <a:xfrm>
            <a:off x="2476501" y="161185"/>
            <a:ext cx="6346948" cy="198000"/>
          </a:xfrm>
        </p:spPr>
        <p:txBody>
          <a:bodyPr/>
          <a:lstStyle/>
          <a:p>
            <a:r>
              <a:rPr lang="fr-FR" cap="all" dirty="0"/>
              <a:t>Parcoursup ? Facile !</a:t>
            </a:r>
          </a:p>
        </p:txBody>
      </p:sp>
      <p:sp>
        <p:nvSpPr>
          <p:cNvPr id="7" name="Espace réservé du texte 48">
            <a:extLst>
              <a:ext uri="{FF2B5EF4-FFF2-40B4-BE49-F238E27FC236}">
                <a16:creationId xmlns:a16="http://schemas.microsoft.com/office/drawing/2014/main" id="{103625C9-4179-407D-9FD9-42427686D19B}"/>
              </a:ext>
            </a:extLst>
          </p:cNvPr>
          <p:cNvSpPr>
            <a:spLocks noGrp="1"/>
          </p:cNvSpPr>
          <p:nvPr>
            <p:ph type="body" sz="quarter" idx="14"/>
          </p:nvPr>
        </p:nvSpPr>
        <p:spPr>
          <a:xfrm>
            <a:off x="2474176" y="416650"/>
            <a:ext cx="6353986" cy="198000"/>
          </a:xfrm>
        </p:spPr>
        <p:txBody>
          <a:bodyPr/>
          <a:lstStyle/>
          <a:p>
            <a:r>
              <a:rPr lang="fr-FR" dirty="0"/>
              <a:t>Tuto pédagogique </a:t>
            </a:r>
            <a:r>
              <a:rPr lang="fr-FR" b="0" dirty="0"/>
              <a:t>pour les élèves de terminale </a:t>
            </a:r>
            <a:br>
              <a:rPr lang="fr-FR" b="0" dirty="0"/>
            </a:br>
            <a:r>
              <a:rPr lang="fr-FR" b="0" dirty="0"/>
              <a:t>souhaitant s’inscrire en 1</a:t>
            </a:r>
            <a:r>
              <a:rPr lang="fr-FR" b="0" baseline="30000" dirty="0"/>
              <a:t>re</a:t>
            </a:r>
            <a:r>
              <a:rPr lang="fr-FR" b="0" dirty="0"/>
              <a:t> année de l’enseignement supérieur</a:t>
            </a:r>
          </a:p>
        </p:txBody>
      </p:sp>
      <p:sp>
        <p:nvSpPr>
          <p:cNvPr id="8" name="Espace réservé du contenu 9">
            <a:extLst>
              <a:ext uri="{FF2B5EF4-FFF2-40B4-BE49-F238E27FC236}">
                <a16:creationId xmlns:a16="http://schemas.microsoft.com/office/drawing/2014/main" id="{8BAB8016-5C31-4AEB-8784-10CD4780A56E}"/>
              </a:ext>
            </a:extLst>
          </p:cNvPr>
          <p:cNvSpPr txBox="1">
            <a:spLocks/>
          </p:cNvSpPr>
          <p:nvPr/>
        </p:nvSpPr>
        <p:spPr>
          <a:xfrm>
            <a:off x="900000" y="899999"/>
            <a:ext cx="7811832" cy="288000"/>
          </a:xfrm>
          <a:prstGeom prst="rect">
            <a:avLst/>
          </a:prstGeom>
        </p:spPr>
        <p:txBody>
          <a:bodyPr vert="horz" lIns="0" tIns="0" rIns="0" bIns="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1200"/>
              </a:spcAft>
              <a:buNone/>
            </a:pPr>
            <a:r>
              <a:rPr lang="fr-FR" sz="1600" b="1" cap="all" spc="50" dirty="0">
                <a:solidFill>
                  <a:srgbClr val="000091"/>
                </a:solidFill>
                <a:latin typeface="Arial" panose="020B0604020202020204" pitchFamily="34" charset="0"/>
                <a:cs typeface="Arial" panose="020B0604020202020204" pitchFamily="34" charset="0"/>
              </a:rPr>
              <a:t>L’apprentissage, c’est quoi ?</a:t>
            </a:r>
          </a:p>
        </p:txBody>
      </p:sp>
      <p:sp>
        <p:nvSpPr>
          <p:cNvPr id="13" name="Rectangle 12"/>
          <p:cNvSpPr/>
          <p:nvPr/>
        </p:nvSpPr>
        <p:spPr>
          <a:xfrm>
            <a:off x="4982096" y="1368000"/>
            <a:ext cx="3722858" cy="2718693"/>
          </a:xfrm>
          <a:prstGeom prst="rect">
            <a:avLst/>
          </a:prstGeom>
        </p:spPr>
        <p:txBody>
          <a:bodyPr wrap="square" lIns="0" tIns="0" rIns="0" bIns="0">
            <a:spAutoFit/>
          </a:bodyPr>
          <a:lstStyle/>
          <a:p>
            <a:pPr>
              <a:spcAft>
                <a:spcPts val="400"/>
              </a:spcAft>
              <a:buClr>
                <a:srgbClr val="E3000B"/>
              </a:buClr>
            </a:pPr>
            <a:r>
              <a:rPr lang="fr-FR" sz="1000" b="1" dirty="0">
                <a:latin typeface="Arial" panose="020B0604020202020204" pitchFamily="34" charset="0"/>
                <a:cs typeface="Arial" panose="020B0604020202020204" pitchFamily="34" charset="0"/>
              </a:rPr>
              <a:t>C’est une modalité de formation qui alterne enseignement théorique dans un établissement et formation pratique chez un employeur.</a:t>
            </a:r>
          </a:p>
          <a:p>
            <a:pPr marL="171450" indent="-171450">
              <a:spcBef>
                <a:spcPts val="400"/>
              </a:spcBef>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Vous aurez à la fois le statut d’étudiant et celui de salarié (rémunération équivalente à un pourcentage du Smic, variable selon votre âge et votre année d’études).</a:t>
            </a:r>
          </a:p>
          <a:p>
            <a:pPr marL="171450" indent="-171450">
              <a:spcBef>
                <a:spcPts val="400"/>
              </a:spcBef>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Vous aurez le même diplôme que les élèves l’ayant obtenu sous statut d’étudiant.</a:t>
            </a:r>
          </a:p>
          <a:p>
            <a:pPr marL="171450" indent="-171450">
              <a:spcBef>
                <a:spcPts val="400"/>
              </a:spcBef>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Les demandes se font sur Parcoursup : même si vous pouvez avoir des délais supplémentaires par rapport aux vœux sous statut d’étudiant, faites vos recherches de formation et surtout d’employeur dès maintenant.</a:t>
            </a:r>
          </a:p>
          <a:p>
            <a:pPr marL="171450" indent="-171450">
              <a:spcBef>
                <a:spcPts val="400"/>
              </a:spcBef>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Pour vous aider à trouver un employeur, les formations et CFA (centres de formations d’apprentis) peuvent vous aider.</a:t>
            </a:r>
            <a:br>
              <a:rPr lang="fr-FR" sz="1000" dirty="0">
                <a:latin typeface="Arial" panose="020B0604020202020204" pitchFamily="34" charset="0"/>
                <a:cs typeface="Arial" panose="020B0604020202020204" pitchFamily="34" charset="0"/>
              </a:rPr>
            </a:br>
            <a:r>
              <a:rPr lang="fr-FR" sz="1000" dirty="0">
                <a:latin typeface="Arial" panose="020B0604020202020204" pitchFamily="34" charset="0"/>
                <a:cs typeface="Arial" panose="020B0604020202020204" pitchFamily="34" charset="0"/>
              </a:rPr>
              <a:t>Des sites sont également disponibles. Pour en savoir plus, consulter le tuto « L’apprentissage » sur </a:t>
            </a:r>
            <a:r>
              <a:rPr lang="fr-FR" sz="1000" b="1" dirty="0">
                <a:latin typeface="Arial" panose="020B0604020202020204" pitchFamily="34" charset="0"/>
                <a:cs typeface="Arial" panose="020B0604020202020204" pitchFamily="34" charset="0"/>
              </a:rPr>
              <a:t>Parcoursup</a:t>
            </a:r>
            <a:r>
              <a:rPr lang="fr-FR" sz="1000" dirty="0">
                <a:latin typeface="Arial" panose="020B0604020202020204" pitchFamily="34" charset="0"/>
                <a:cs typeface="Arial" panose="020B0604020202020204" pitchFamily="34" charset="0"/>
              </a:rPr>
              <a:t>.</a:t>
            </a:r>
            <a:endParaRPr lang="fr-FR" sz="1000" dirty="0">
              <a:solidFill>
                <a:prstClr val="black"/>
              </a:solidFill>
              <a:latin typeface="Arial" panose="020B0604020202020204" pitchFamily="34" charset="0"/>
              <a:cs typeface="Arial" panose="020B0604020202020204" pitchFamily="34" charset="0"/>
            </a:endParaRPr>
          </a:p>
        </p:txBody>
      </p:sp>
      <p:pic>
        <p:nvPicPr>
          <p:cNvPr id="9" name="Image 8">
            <a:hlinkClick r:id="rId2"/>
            <a:extLst>
              <a:ext uri="{FF2B5EF4-FFF2-40B4-BE49-F238E27FC236}">
                <a16:creationId xmlns:a16="http://schemas.microsoft.com/office/drawing/2014/main" id="{89E47A80-B1D1-EFCF-D35A-EEC3EDA3735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3382" y="1260000"/>
            <a:ext cx="4781587" cy="2971822"/>
          </a:xfrm>
          <a:prstGeom prst="rect">
            <a:avLst/>
          </a:prstGeom>
        </p:spPr>
      </p:pic>
    </p:spTree>
    <p:extLst>
      <p:ext uri="{BB962C8B-B14F-4D97-AF65-F5344CB8AC3E}">
        <p14:creationId xmlns:p14="http://schemas.microsoft.com/office/powerpoint/2010/main" val="2405815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2"/>
          </p:nvPr>
        </p:nvSpPr>
        <p:spPr/>
        <p:txBody>
          <a:bodyPr/>
          <a:lstStyle/>
          <a:p>
            <a:r>
              <a:rPr lang="fr-FR" b="1" cap="all" dirty="0"/>
              <a:t>Parcoursup ? Facile ! | 2024 |</a:t>
            </a:r>
          </a:p>
        </p:txBody>
      </p:sp>
      <p:sp>
        <p:nvSpPr>
          <p:cNvPr id="3" name="Espace réservé du texte 2"/>
          <p:cNvSpPr>
            <a:spLocks noGrp="1"/>
          </p:cNvSpPr>
          <p:nvPr>
            <p:ph type="body" sz="quarter" idx="15"/>
          </p:nvPr>
        </p:nvSpPr>
        <p:spPr/>
        <p:txBody>
          <a:bodyPr/>
          <a:lstStyle/>
          <a:p>
            <a:fld id="{FF0BD7DD-A40F-40CC-BC89-932811700F0D}" type="slidenum">
              <a:rPr lang="fr-FR" smtClean="0"/>
              <a:t>18</a:t>
            </a:fld>
            <a:endParaRPr lang="fr-FR" dirty="0"/>
          </a:p>
        </p:txBody>
      </p:sp>
      <p:sp>
        <p:nvSpPr>
          <p:cNvPr id="6" name="Titre 47">
            <a:extLst>
              <a:ext uri="{FF2B5EF4-FFF2-40B4-BE49-F238E27FC236}">
                <a16:creationId xmlns:a16="http://schemas.microsoft.com/office/drawing/2014/main" id="{3AF420EA-9982-449A-90BE-2AF28A52B4B7}"/>
              </a:ext>
            </a:extLst>
          </p:cNvPr>
          <p:cNvSpPr>
            <a:spLocks noGrp="1"/>
          </p:cNvSpPr>
          <p:nvPr>
            <p:ph type="title"/>
          </p:nvPr>
        </p:nvSpPr>
        <p:spPr>
          <a:xfrm>
            <a:off x="2476501" y="161185"/>
            <a:ext cx="6346948" cy="198000"/>
          </a:xfrm>
        </p:spPr>
        <p:txBody>
          <a:bodyPr/>
          <a:lstStyle/>
          <a:p>
            <a:r>
              <a:rPr lang="fr-FR" cap="all" dirty="0"/>
              <a:t>Parcoursup ? Facile !</a:t>
            </a:r>
          </a:p>
        </p:txBody>
      </p:sp>
      <p:sp>
        <p:nvSpPr>
          <p:cNvPr id="7" name="Espace réservé du texte 48">
            <a:extLst>
              <a:ext uri="{FF2B5EF4-FFF2-40B4-BE49-F238E27FC236}">
                <a16:creationId xmlns:a16="http://schemas.microsoft.com/office/drawing/2014/main" id="{103625C9-4179-407D-9FD9-42427686D19B}"/>
              </a:ext>
            </a:extLst>
          </p:cNvPr>
          <p:cNvSpPr>
            <a:spLocks noGrp="1"/>
          </p:cNvSpPr>
          <p:nvPr>
            <p:ph type="body" sz="quarter" idx="14"/>
          </p:nvPr>
        </p:nvSpPr>
        <p:spPr>
          <a:xfrm>
            <a:off x="2474176" y="416650"/>
            <a:ext cx="6353986" cy="198000"/>
          </a:xfrm>
        </p:spPr>
        <p:txBody>
          <a:bodyPr/>
          <a:lstStyle/>
          <a:p>
            <a:r>
              <a:rPr lang="fr-FR" dirty="0"/>
              <a:t>Tuto pédagogique </a:t>
            </a:r>
            <a:r>
              <a:rPr lang="fr-FR" b="0" dirty="0"/>
              <a:t>pour les élèves de terminale </a:t>
            </a:r>
            <a:br>
              <a:rPr lang="fr-FR" b="0" dirty="0"/>
            </a:br>
            <a:r>
              <a:rPr lang="fr-FR" b="0" dirty="0"/>
              <a:t>souhaitant s’inscrire en 1</a:t>
            </a:r>
            <a:r>
              <a:rPr lang="fr-FR" b="0" baseline="30000" dirty="0"/>
              <a:t>re</a:t>
            </a:r>
            <a:r>
              <a:rPr lang="fr-FR" b="0" dirty="0"/>
              <a:t> année de l’enseignement supérieur</a:t>
            </a:r>
          </a:p>
        </p:txBody>
      </p:sp>
      <p:sp>
        <p:nvSpPr>
          <p:cNvPr id="8" name="Espace réservé du contenu 9">
            <a:extLst>
              <a:ext uri="{FF2B5EF4-FFF2-40B4-BE49-F238E27FC236}">
                <a16:creationId xmlns:a16="http://schemas.microsoft.com/office/drawing/2014/main" id="{8BAB8016-5C31-4AEB-8784-10CD4780A56E}"/>
              </a:ext>
            </a:extLst>
          </p:cNvPr>
          <p:cNvSpPr txBox="1">
            <a:spLocks/>
          </p:cNvSpPr>
          <p:nvPr/>
        </p:nvSpPr>
        <p:spPr>
          <a:xfrm>
            <a:off x="900000" y="900000"/>
            <a:ext cx="7811832" cy="288000"/>
          </a:xfrm>
          <a:prstGeom prst="rect">
            <a:avLst/>
          </a:prstGeom>
        </p:spPr>
        <p:txBody>
          <a:bodyPr vert="horz" lIns="0" tIns="0" rIns="0" bIns="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1200"/>
              </a:spcAft>
              <a:buNone/>
            </a:pPr>
            <a:r>
              <a:rPr lang="fr-FR" sz="1600" b="1" cap="all" spc="50" dirty="0">
                <a:solidFill>
                  <a:srgbClr val="000091"/>
                </a:solidFill>
                <a:latin typeface="Arial" panose="020B0604020202020204" pitchFamily="34" charset="0"/>
                <a:cs typeface="Arial" panose="020B0604020202020204" pitchFamily="34" charset="0"/>
              </a:rPr>
              <a:t>Les formations hors Parcoursup, c’est quoi ?</a:t>
            </a:r>
          </a:p>
        </p:txBody>
      </p:sp>
      <p:sp>
        <p:nvSpPr>
          <p:cNvPr id="11" name="Rectangle 10"/>
          <p:cNvSpPr/>
          <p:nvPr/>
        </p:nvSpPr>
        <p:spPr>
          <a:xfrm>
            <a:off x="4680000" y="1692000"/>
            <a:ext cx="3852000" cy="3129062"/>
          </a:xfrm>
          <a:prstGeom prst="rect">
            <a:avLst/>
          </a:prstGeom>
        </p:spPr>
        <p:txBody>
          <a:bodyPr wrap="square" lIns="0" tIns="0" rIns="0" bIns="0">
            <a:spAutoFit/>
          </a:bodyPr>
          <a:lstStyle/>
          <a:p>
            <a:pPr>
              <a:buClr>
                <a:srgbClr val="E3000B"/>
              </a:buClr>
            </a:pPr>
            <a:r>
              <a:rPr lang="fr-FR" sz="900" b="1" dirty="0">
                <a:latin typeface="Arial" panose="020B0604020202020204" pitchFamily="34" charset="0"/>
                <a:cs typeface="Arial" panose="020B0604020202020204" pitchFamily="34" charset="0"/>
              </a:rPr>
              <a:t>Ne perdez pas votre année. Si vous n’avez fait aucun vœu ou si vous n’avez aucune proposition, mettez à profit cette année pour enrichir votre parcours personnel ou professionnel. </a:t>
            </a:r>
          </a:p>
          <a:p>
            <a:pPr marL="171450" indent="-171450">
              <a:spcBef>
                <a:spcPts val="400"/>
              </a:spcBef>
              <a:buClr>
                <a:srgbClr val="E3000B"/>
              </a:buClr>
              <a:buFont typeface="Wingdings 3" panose="05040102010807070707" pitchFamily="18" charset="2"/>
              <a:buChar char="Ú"/>
            </a:pPr>
            <a:r>
              <a:rPr lang="fr-FR" sz="900" b="1" dirty="0">
                <a:latin typeface="Arial" panose="020B0604020202020204" pitchFamily="34" charset="0"/>
                <a:cs typeface="Arial" panose="020B0604020202020204" pitchFamily="34" charset="0"/>
                <a:hlinkClick r:id="rId2"/>
              </a:rPr>
              <a:t>Service civique en France ou à l’étranger</a:t>
            </a:r>
            <a:endParaRPr lang="fr-FR" sz="900" b="1" dirty="0">
              <a:latin typeface="Arial" panose="020B0604020202020204" pitchFamily="34" charset="0"/>
              <a:cs typeface="Arial" panose="020B0604020202020204" pitchFamily="34" charset="0"/>
            </a:endParaRPr>
          </a:p>
          <a:p>
            <a:pPr marL="172800">
              <a:spcBef>
                <a:spcPts val="400"/>
              </a:spcBef>
              <a:buClr>
                <a:srgbClr val="E3000B"/>
              </a:buClr>
            </a:pPr>
            <a:r>
              <a:rPr lang="fr-FR" sz="900" dirty="0">
                <a:latin typeface="Arial" panose="020B0604020202020204" pitchFamily="34" charset="0"/>
                <a:cs typeface="Arial" panose="020B0604020202020204" pitchFamily="34" charset="0"/>
              </a:rPr>
              <a:t>C’est un engagement volontaire au service de l’intérêt général ouvert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aux 16-25 ans, élargi à 30 ans aux jeunes en situation de handicap. Accessible sans condition de diplôme, le service civique est indemnisé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et s’effectue en France ou à l’étranger.</a:t>
            </a:r>
          </a:p>
          <a:p>
            <a:pPr marL="171450" indent="-171450">
              <a:spcBef>
                <a:spcPts val="400"/>
              </a:spcBef>
              <a:buClr>
                <a:srgbClr val="E3000B"/>
              </a:buClr>
              <a:buFont typeface="Wingdings 3" panose="05040102010807070707" pitchFamily="18" charset="2"/>
              <a:buChar char="Ú"/>
            </a:pPr>
            <a:r>
              <a:rPr lang="fr-FR" sz="900" b="1" dirty="0">
                <a:latin typeface="Arial" panose="020B0604020202020204" pitchFamily="34" charset="0"/>
                <a:cs typeface="Arial" panose="020B0604020202020204" pitchFamily="34" charset="0"/>
                <a:hlinkClick r:id="rId3"/>
              </a:rPr>
              <a:t>Séjour à l’étranger, stage en Europe, séjour au pair, volontariat, permis vacances-travail…</a:t>
            </a:r>
            <a:endParaRPr lang="fr-FR" sz="900" b="1" dirty="0">
              <a:latin typeface="Arial" panose="020B0604020202020204" pitchFamily="34" charset="0"/>
              <a:cs typeface="Arial" panose="020B0604020202020204" pitchFamily="34" charset="0"/>
            </a:endParaRPr>
          </a:p>
          <a:p>
            <a:pPr marL="172800">
              <a:spcBef>
                <a:spcPts val="400"/>
              </a:spcBef>
              <a:buClr>
                <a:srgbClr val="E3000B"/>
              </a:buClr>
            </a:pPr>
            <a:r>
              <a:rPr lang="fr-FR" sz="900" dirty="0">
                <a:latin typeface="Arial" panose="020B0604020202020204" pitchFamily="34" charset="0"/>
                <a:cs typeface="Arial" panose="020B0604020202020204" pitchFamily="34" charset="0"/>
              </a:rPr>
              <a:t>Pour enrichir votre expérience, pratiquer une langue étrangère, gagner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en autonomie et en indépendance, découvrir une autre culture…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de nombreuses raisons peuvent vous pousser vers cette expérience.</a:t>
            </a:r>
          </a:p>
          <a:p>
            <a:pPr marL="171450" indent="-171450">
              <a:spcBef>
                <a:spcPts val="400"/>
              </a:spcBef>
              <a:buClr>
                <a:srgbClr val="E3000B"/>
              </a:buClr>
              <a:buFont typeface="Wingdings 3" panose="05040102010807070707" pitchFamily="18" charset="2"/>
              <a:buChar char="Ú"/>
            </a:pPr>
            <a:r>
              <a:rPr lang="fr-FR" sz="900" b="1" dirty="0">
                <a:latin typeface="Arial" panose="020B0604020202020204" pitchFamily="34" charset="0"/>
                <a:cs typeface="Arial" panose="020B0604020202020204" pitchFamily="34" charset="0"/>
                <a:hlinkClick r:id="rId4"/>
              </a:rPr>
              <a:t>Vie active</a:t>
            </a:r>
            <a:endParaRPr lang="fr-FR" sz="900" b="1" dirty="0">
              <a:latin typeface="Arial" panose="020B0604020202020204" pitchFamily="34" charset="0"/>
              <a:cs typeface="Arial" panose="020B0604020202020204" pitchFamily="34" charset="0"/>
            </a:endParaRPr>
          </a:p>
          <a:p>
            <a:pPr marL="172800">
              <a:spcBef>
                <a:spcPts val="400"/>
              </a:spcBef>
              <a:buClr>
                <a:srgbClr val="E3000B"/>
              </a:buClr>
            </a:pPr>
            <a:r>
              <a:rPr lang="fr-FR" sz="900" dirty="0">
                <a:latin typeface="Arial" panose="020B0604020202020204" pitchFamily="34" charset="0"/>
                <a:cs typeface="Arial" panose="020B0604020202020204" pitchFamily="34" charset="0"/>
              </a:rPr>
              <a:t>Il s’agit tout simplement de trouver un emploi. Des dispositifs existent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pour aider les jeunes. Pensez aussi à l’intérim, à l’entrepreneuriat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ou à l’autoentrepreneuriat.</a:t>
            </a:r>
          </a:p>
          <a:p>
            <a:pPr marL="171450" indent="-171450">
              <a:spcBef>
                <a:spcPts val="400"/>
              </a:spcBef>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rPr>
              <a:t>Les missions locales pour aider à trouver un dispositif, notamment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dans le cadre du plan </a:t>
            </a:r>
            <a:r>
              <a:rPr lang="fr-FR" sz="900" dirty="0">
                <a:latin typeface="Arial" panose="020B0604020202020204" pitchFamily="34" charset="0"/>
                <a:cs typeface="Arial" panose="020B0604020202020204" pitchFamily="34" charset="0"/>
                <a:hlinkClick r:id="rId5"/>
              </a:rPr>
              <a:t>« 1 jeune 1 solution »</a:t>
            </a:r>
            <a:r>
              <a:rPr lang="fr-FR" sz="900" dirty="0">
                <a:latin typeface="Arial" panose="020B0604020202020204" pitchFamily="34" charset="0"/>
                <a:cs typeface="Arial" panose="020B0604020202020204" pitchFamily="34" charset="0"/>
              </a:rPr>
              <a:t>, ainsi que </a:t>
            </a:r>
            <a:r>
              <a:rPr lang="fr-FR" sz="900" b="1" dirty="0">
                <a:latin typeface="Arial" panose="020B0604020202020204" pitchFamily="34" charset="0"/>
                <a:cs typeface="Arial" panose="020B0604020202020204" pitchFamily="34" charset="0"/>
              </a:rPr>
              <a:t>d’autres types </a:t>
            </a:r>
            <a:br>
              <a:rPr lang="fr-FR" sz="900" b="1" dirty="0">
                <a:latin typeface="Arial" panose="020B0604020202020204" pitchFamily="34" charset="0"/>
                <a:cs typeface="Arial" panose="020B0604020202020204" pitchFamily="34" charset="0"/>
              </a:rPr>
            </a:br>
            <a:r>
              <a:rPr lang="fr-FR" sz="900" b="1" dirty="0">
                <a:latin typeface="Arial" panose="020B0604020202020204" pitchFamily="34" charset="0"/>
                <a:cs typeface="Arial" panose="020B0604020202020204" pitchFamily="34" charset="0"/>
              </a:rPr>
              <a:t>de formations certifiantes ou diplômantes</a:t>
            </a:r>
            <a:r>
              <a:rPr lang="fr-FR" sz="900" dirty="0">
                <a:latin typeface="Arial" panose="020B0604020202020204" pitchFamily="34" charset="0"/>
                <a:cs typeface="Arial" panose="020B0604020202020204" pitchFamily="34" charset="0"/>
              </a:rPr>
              <a:t>. </a:t>
            </a:r>
          </a:p>
        </p:txBody>
      </p:sp>
      <p:sp>
        <p:nvSpPr>
          <p:cNvPr id="13" name="Rectangle 12"/>
          <p:cNvSpPr/>
          <p:nvPr/>
        </p:nvSpPr>
        <p:spPr>
          <a:xfrm>
            <a:off x="900000" y="1692000"/>
            <a:ext cx="3722401" cy="1949252"/>
          </a:xfrm>
          <a:prstGeom prst="rect">
            <a:avLst/>
          </a:prstGeom>
        </p:spPr>
        <p:txBody>
          <a:bodyPr wrap="square" lIns="0" tIns="0" rIns="0" bIns="0">
            <a:spAutoFit/>
          </a:bodyPr>
          <a:lstStyle/>
          <a:p>
            <a:pPr marL="171450" indent="-171450">
              <a:spcAft>
                <a:spcPts val="400"/>
              </a:spcAft>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Certaines formations d’art et du spectacle vivant ;</a:t>
            </a:r>
          </a:p>
          <a:p>
            <a:pPr marL="171450" indent="-171450">
              <a:spcAft>
                <a:spcPts val="400"/>
              </a:spcAft>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des écoles privées et spécialisées, par exemple </a:t>
            </a:r>
            <a:br>
              <a:rPr lang="fr-FR" sz="1000" dirty="0">
                <a:latin typeface="Arial" panose="020B0604020202020204" pitchFamily="34" charset="0"/>
                <a:cs typeface="Arial" panose="020B0604020202020204" pitchFamily="34" charset="0"/>
              </a:rPr>
            </a:br>
            <a:r>
              <a:rPr lang="fr-FR" sz="1000" dirty="0">
                <a:latin typeface="Arial" panose="020B0604020202020204" pitchFamily="34" charset="0"/>
                <a:cs typeface="Arial" panose="020B0604020202020204" pitchFamily="34" charset="0"/>
              </a:rPr>
              <a:t>des écoles de commerce, d’ingénieurs ou certaines </a:t>
            </a:r>
            <a:br>
              <a:rPr lang="fr-FR" sz="1000" dirty="0">
                <a:latin typeface="Arial" panose="020B0604020202020204" pitchFamily="34" charset="0"/>
                <a:cs typeface="Arial" panose="020B0604020202020204" pitchFamily="34" charset="0"/>
              </a:rPr>
            </a:br>
            <a:r>
              <a:rPr lang="fr-FR" sz="1000" dirty="0">
                <a:latin typeface="Arial" panose="020B0604020202020204" pitchFamily="34" charset="0"/>
                <a:cs typeface="Arial" panose="020B0604020202020204" pitchFamily="34" charset="0"/>
              </a:rPr>
              <a:t>filières à l’université (attention au coût des études </a:t>
            </a:r>
            <a:br>
              <a:rPr lang="fr-FR" sz="1000" dirty="0">
                <a:latin typeface="Arial" panose="020B0604020202020204" pitchFamily="34" charset="0"/>
                <a:cs typeface="Arial" panose="020B0604020202020204" pitchFamily="34" charset="0"/>
              </a:rPr>
            </a:br>
            <a:r>
              <a:rPr lang="fr-FR" sz="1000" dirty="0">
                <a:latin typeface="Arial" panose="020B0604020202020204" pitchFamily="34" charset="0"/>
                <a:cs typeface="Arial" panose="020B0604020202020204" pitchFamily="34" charset="0"/>
              </a:rPr>
              <a:t>et à la reconnaissance du diplôme) ;</a:t>
            </a:r>
          </a:p>
          <a:p>
            <a:pPr marL="171450" indent="-171450">
              <a:spcAft>
                <a:spcPts val="400"/>
              </a:spcAft>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des écoles d’entreprise ;</a:t>
            </a:r>
          </a:p>
          <a:p>
            <a:pPr marL="171450" indent="-171450">
              <a:spcAft>
                <a:spcPts val="400"/>
              </a:spcAft>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certaines écoles qui dépendent des chambres </a:t>
            </a:r>
            <a:br>
              <a:rPr lang="fr-FR" sz="1000" dirty="0">
                <a:latin typeface="Arial" panose="020B0604020202020204" pitchFamily="34" charset="0"/>
                <a:cs typeface="Arial" panose="020B0604020202020204" pitchFamily="34" charset="0"/>
              </a:rPr>
            </a:br>
            <a:r>
              <a:rPr lang="fr-FR" sz="1000" dirty="0">
                <a:latin typeface="Arial" panose="020B0604020202020204" pitchFamily="34" charset="0"/>
                <a:cs typeface="Arial" panose="020B0604020202020204" pitchFamily="34" charset="0"/>
              </a:rPr>
              <a:t>de commerce et d’industrie ;</a:t>
            </a:r>
          </a:p>
          <a:p>
            <a:pPr marL="171450" indent="-171450">
              <a:spcAft>
                <a:spcPts val="400"/>
              </a:spcAft>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certains CAP en 1 an dans le domaine de l’artisanat.</a:t>
            </a:r>
          </a:p>
          <a:p>
            <a:pPr>
              <a:spcBef>
                <a:spcPts val="1200"/>
              </a:spcBef>
              <a:spcAft>
                <a:spcPts val="400"/>
              </a:spcAft>
              <a:buClr>
                <a:srgbClr val="E3000B"/>
              </a:buClr>
            </a:pPr>
            <a:r>
              <a:rPr lang="fr-FR" sz="1000" b="1" dirty="0">
                <a:latin typeface="Arial" panose="020B0604020202020204" pitchFamily="34" charset="0"/>
                <a:cs typeface="Arial" panose="020B0604020202020204" pitchFamily="34" charset="0"/>
              </a:rPr>
              <a:t>Consultez directement les sites Internet des écoles. </a:t>
            </a:r>
            <a:endParaRPr lang="fr-FR" sz="1000" b="1" dirty="0">
              <a:solidFill>
                <a:prstClr val="black"/>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737ECEB0-1B98-F6D6-1CC3-C5480039BE11}"/>
              </a:ext>
            </a:extLst>
          </p:cNvPr>
          <p:cNvSpPr/>
          <p:nvPr/>
        </p:nvSpPr>
        <p:spPr>
          <a:xfrm>
            <a:off x="4684830" y="1368000"/>
            <a:ext cx="1754336"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4">
            <a:extLst>
              <a:ext uri="{FF2B5EF4-FFF2-40B4-BE49-F238E27FC236}">
                <a16:creationId xmlns:a16="http://schemas.microsoft.com/office/drawing/2014/main" id="{2430B2A3-DDC9-607E-874A-A8F6FFD87D15}"/>
              </a:ext>
            </a:extLst>
          </p:cNvPr>
          <p:cNvSpPr/>
          <p:nvPr/>
        </p:nvSpPr>
        <p:spPr>
          <a:xfrm>
            <a:off x="893122" y="1368000"/>
            <a:ext cx="3084198"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 name="Espace réservé du contenu 9">
            <a:extLst>
              <a:ext uri="{FF2B5EF4-FFF2-40B4-BE49-F238E27FC236}">
                <a16:creationId xmlns:a16="http://schemas.microsoft.com/office/drawing/2014/main" id="{EF47F026-7D03-2EEF-7690-AFDDED295C82}"/>
              </a:ext>
            </a:extLst>
          </p:cNvPr>
          <p:cNvSpPr txBox="1">
            <a:spLocks/>
          </p:cNvSpPr>
          <p:nvPr/>
        </p:nvSpPr>
        <p:spPr>
          <a:xfrm>
            <a:off x="4680000" y="1368000"/>
            <a:ext cx="2975010" cy="216000"/>
          </a:xfrm>
          <a:prstGeom prst="rect">
            <a:avLst/>
          </a:prstGeom>
        </p:spPr>
        <p:txBody>
          <a:bodyPr vert="horz" lIns="90000" tIns="46800" rIns="90000" bIns="4680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spcAft>
                <a:spcPts val="600"/>
              </a:spcAft>
              <a:buNone/>
            </a:pPr>
            <a:r>
              <a:rPr lang="fr-FR" sz="1200" b="1" dirty="0">
                <a:solidFill>
                  <a:prstClr val="black"/>
                </a:solidFill>
                <a:latin typeface="Arial" panose="020B0604020202020204" pitchFamily="34" charset="0"/>
                <a:cs typeface="Arial" panose="020B0604020202020204" pitchFamily="34" charset="0"/>
              </a:rPr>
              <a:t>Qui peut vous aider ?</a:t>
            </a:r>
          </a:p>
        </p:txBody>
      </p:sp>
      <p:sp>
        <p:nvSpPr>
          <p:cNvPr id="10" name="Espace réservé du contenu 9">
            <a:extLst>
              <a:ext uri="{FF2B5EF4-FFF2-40B4-BE49-F238E27FC236}">
                <a16:creationId xmlns:a16="http://schemas.microsoft.com/office/drawing/2014/main" id="{567771BF-0BB7-3097-A77B-CF1E2E16A925}"/>
              </a:ext>
            </a:extLst>
          </p:cNvPr>
          <p:cNvSpPr txBox="1">
            <a:spLocks/>
          </p:cNvSpPr>
          <p:nvPr/>
        </p:nvSpPr>
        <p:spPr>
          <a:xfrm>
            <a:off x="868043" y="1368000"/>
            <a:ext cx="3505730" cy="216000"/>
          </a:xfrm>
          <a:prstGeom prst="rect">
            <a:avLst/>
          </a:prstGeom>
        </p:spPr>
        <p:txBody>
          <a:bodyPr vert="horz" lIns="90000" tIns="46800" rIns="90000" bIns="4680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spcAft>
                <a:spcPts val="600"/>
              </a:spcAft>
              <a:buNone/>
            </a:pPr>
            <a:r>
              <a:rPr lang="fr-FR" sz="1200" b="1" spc="50" dirty="0">
                <a:latin typeface="Arial" panose="020B0604020202020204" pitchFamily="34" charset="0"/>
                <a:cs typeface="Arial" panose="020B0604020202020204" pitchFamily="34" charset="0"/>
              </a:rPr>
              <a:t>Hors </a:t>
            </a:r>
            <a:r>
              <a:rPr lang="fr-FR" sz="1200" b="1" spc="50" dirty="0" err="1">
                <a:latin typeface="Arial" panose="020B0604020202020204" pitchFamily="34" charset="0"/>
                <a:cs typeface="Arial" panose="020B0604020202020204" pitchFamily="34" charset="0"/>
              </a:rPr>
              <a:t>Parcoursup</a:t>
            </a:r>
            <a:r>
              <a:rPr lang="fr-FR" sz="1200" b="1" spc="50" dirty="0">
                <a:latin typeface="Arial" panose="020B0604020202020204" pitchFamily="34" charset="0"/>
                <a:cs typeface="Arial" panose="020B0604020202020204" pitchFamily="34" charset="0"/>
              </a:rPr>
              <a:t>, quelques exemples</a:t>
            </a:r>
            <a:endParaRPr lang="fr-FR" sz="800" spc="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716589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909152" y="2996223"/>
            <a:ext cx="3170476" cy="1252040"/>
          </a:xfrm>
          <a:prstGeom prst="rect">
            <a:avLst/>
          </a:prstGeom>
          <a:solidFill>
            <a:srgbClr val="FFD5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p:cNvSpPr/>
          <p:nvPr/>
        </p:nvSpPr>
        <p:spPr>
          <a:xfrm>
            <a:off x="909152" y="1569547"/>
            <a:ext cx="3170476" cy="1119021"/>
          </a:xfrm>
          <a:prstGeom prst="rect">
            <a:avLst/>
          </a:prstGeom>
          <a:solidFill>
            <a:srgbClr val="FFD5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space réservé du contenu 5">
            <a:extLst>
              <a:ext uri="{FF2B5EF4-FFF2-40B4-BE49-F238E27FC236}">
                <a16:creationId xmlns:a16="http://schemas.microsoft.com/office/drawing/2014/main" id="{977BC6AA-DE12-419E-8405-BC8A992B45AC}"/>
              </a:ext>
            </a:extLst>
          </p:cNvPr>
          <p:cNvSpPr>
            <a:spLocks noGrp="1"/>
          </p:cNvSpPr>
          <p:nvPr>
            <p:ph idx="1"/>
          </p:nvPr>
        </p:nvSpPr>
        <p:spPr>
          <a:xfrm>
            <a:off x="1016309" y="1667792"/>
            <a:ext cx="1478082" cy="916592"/>
          </a:xfrm>
        </p:spPr>
        <p:txBody>
          <a:bodyPr anchor="ctr" anchorCtr="0"/>
          <a:lstStyle/>
          <a:p>
            <a:r>
              <a:rPr lang="fr-FR" sz="1200" dirty="0"/>
              <a:t>Trouver </a:t>
            </a:r>
            <a:br>
              <a:rPr lang="fr-FR" sz="1200" dirty="0"/>
            </a:br>
            <a:r>
              <a:rPr lang="fr-FR" sz="1200" dirty="0"/>
              <a:t>une formation, </a:t>
            </a:r>
            <a:br>
              <a:rPr lang="fr-FR" sz="1200" dirty="0"/>
            </a:br>
            <a:r>
              <a:rPr lang="fr-FR" sz="1200" dirty="0"/>
              <a:t>ça vous fait </a:t>
            </a:r>
            <a:br>
              <a:rPr lang="fr-FR" sz="1200" dirty="0"/>
            </a:br>
            <a:r>
              <a:rPr lang="fr-FR" sz="1200" dirty="0"/>
              <a:t>penser </a:t>
            </a:r>
            <a:r>
              <a:rPr lang="fr-FR" sz="1200"/>
              <a:t>à ça ?</a:t>
            </a:r>
            <a:endParaRPr lang="fr-FR" sz="1200" dirty="0"/>
          </a:p>
        </p:txBody>
      </p:sp>
      <p:sp>
        <p:nvSpPr>
          <p:cNvPr id="10" name="Espace réservé du contenu 9">
            <a:extLst>
              <a:ext uri="{FF2B5EF4-FFF2-40B4-BE49-F238E27FC236}">
                <a16:creationId xmlns:a16="http://schemas.microsoft.com/office/drawing/2014/main" id="{8BAB8016-5C31-4AEB-8784-10CD4780A56E}"/>
              </a:ext>
            </a:extLst>
          </p:cNvPr>
          <p:cNvSpPr>
            <a:spLocks noGrp="1"/>
          </p:cNvSpPr>
          <p:nvPr>
            <p:ph idx="13"/>
          </p:nvPr>
        </p:nvSpPr>
        <p:spPr>
          <a:xfrm>
            <a:off x="4336256" y="1527552"/>
            <a:ext cx="4017149" cy="2279497"/>
          </a:xfrm>
        </p:spPr>
        <p:txBody>
          <a:bodyPr anchor="t" anchorCtr="0"/>
          <a:lstStyle/>
          <a:p>
            <a:pPr marL="285750" indent="-285750">
              <a:spcAft>
                <a:spcPts val="600"/>
              </a:spcAft>
              <a:buClr>
                <a:srgbClr val="E3000B"/>
              </a:buClr>
              <a:buSzPct val="100000"/>
              <a:buFont typeface="Wingdings 3" panose="05040102010807070707" pitchFamily="18" charset="2"/>
              <a:buChar char="Ú"/>
            </a:pPr>
            <a:r>
              <a:rPr lang="fr-FR" sz="1200" b="0" dirty="0"/>
              <a:t>Une même formation mène à plusieurs métiers.</a:t>
            </a:r>
          </a:p>
          <a:p>
            <a:pPr marL="285750" indent="-285750">
              <a:spcAft>
                <a:spcPts val="600"/>
              </a:spcAft>
              <a:buClr>
                <a:srgbClr val="E3000B"/>
              </a:buClr>
              <a:buSzPct val="100000"/>
              <a:buFont typeface="Wingdings 3" panose="05040102010807070707" pitchFamily="18" charset="2"/>
              <a:buChar char="Ú"/>
            </a:pPr>
            <a:r>
              <a:rPr lang="fr-FR" sz="1200" b="0" dirty="0"/>
              <a:t>Des formations différentes peuvent mener à un même métier.</a:t>
            </a:r>
          </a:p>
          <a:p>
            <a:pPr marL="285750" indent="-285750">
              <a:spcAft>
                <a:spcPts val="600"/>
              </a:spcAft>
              <a:buClr>
                <a:srgbClr val="E3000B"/>
              </a:buClr>
              <a:buSzPct val="100000"/>
              <a:buFont typeface="Wingdings 3" panose="05040102010807070707" pitchFamily="18" charset="2"/>
              <a:buChar char="Ú"/>
            </a:pPr>
            <a:r>
              <a:rPr lang="fr-FR" sz="1200" b="0" dirty="0"/>
              <a:t>Il existe de nombreuses passerelles entre </a:t>
            </a:r>
            <a:br>
              <a:rPr lang="fr-FR" sz="1200" b="0" dirty="0"/>
            </a:br>
            <a:r>
              <a:rPr lang="fr-FR" sz="1200" b="0" dirty="0"/>
              <a:t>les formations.</a:t>
            </a:r>
          </a:p>
          <a:p>
            <a:pPr marL="285750" indent="-285750">
              <a:spcAft>
                <a:spcPts val="600"/>
              </a:spcAft>
              <a:buClr>
                <a:srgbClr val="E3000B"/>
              </a:buClr>
              <a:buSzPct val="100000"/>
              <a:buFont typeface="Wingdings 3" panose="05040102010807070707" pitchFamily="18" charset="2"/>
              <a:buChar char="Ú"/>
            </a:pPr>
            <a:r>
              <a:rPr lang="fr-FR" sz="1200" b="0" dirty="0"/>
              <a:t>Des changements sont possibles, sous certaines conditions, en cours d’année (rentrée décalée) </a:t>
            </a:r>
            <a:br>
              <a:rPr lang="fr-FR" sz="1200" b="0" dirty="0"/>
            </a:br>
            <a:r>
              <a:rPr lang="fr-FR" sz="1200" b="0" dirty="0"/>
              <a:t>et en fin d’année.</a:t>
            </a:r>
          </a:p>
          <a:p>
            <a:pPr marL="285750" indent="-285750">
              <a:spcAft>
                <a:spcPts val="600"/>
              </a:spcAft>
              <a:buClr>
                <a:srgbClr val="E3000B"/>
              </a:buClr>
              <a:buSzPct val="100000"/>
              <a:buFont typeface="Wingdings 3" panose="05040102010807070707" pitchFamily="18" charset="2"/>
              <a:buChar char="Ú"/>
            </a:pPr>
            <a:r>
              <a:rPr lang="fr-FR" sz="1200" b="0" dirty="0"/>
              <a:t>La réorientation est possible en cas de mauvais </a:t>
            </a:r>
            <a:br>
              <a:rPr lang="fr-FR" sz="1200" b="0" dirty="0"/>
            </a:br>
            <a:r>
              <a:rPr lang="fr-FR" sz="1200" b="0" dirty="0"/>
              <a:t>choix de parcours.</a:t>
            </a:r>
            <a:endParaRPr lang="fr-FR" sz="1200" i="1" dirty="0"/>
          </a:p>
        </p:txBody>
      </p:sp>
      <p:sp>
        <p:nvSpPr>
          <p:cNvPr id="31" name="Espace réservé du pied de page 30">
            <a:extLst>
              <a:ext uri="{FF2B5EF4-FFF2-40B4-BE49-F238E27FC236}">
                <a16:creationId xmlns:a16="http://schemas.microsoft.com/office/drawing/2014/main" id="{030A3031-B1E2-44C1-9FBC-6388A15E03B4}"/>
              </a:ext>
            </a:extLst>
          </p:cNvPr>
          <p:cNvSpPr>
            <a:spLocks noGrp="1"/>
          </p:cNvSpPr>
          <p:nvPr>
            <p:ph type="ftr" sz="quarter" idx="12"/>
          </p:nvPr>
        </p:nvSpPr>
        <p:spPr/>
        <p:txBody>
          <a:bodyPr/>
          <a:lstStyle/>
          <a:p>
            <a:r>
              <a:rPr lang="fr-FR" b="1" cap="all" dirty="0"/>
              <a:t>Parcoursup ? Facile ! | 2024 |</a:t>
            </a:r>
          </a:p>
        </p:txBody>
      </p:sp>
      <p:sp>
        <p:nvSpPr>
          <p:cNvPr id="16" name="Espace réservé du texte 15">
            <a:extLst>
              <a:ext uri="{FF2B5EF4-FFF2-40B4-BE49-F238E27FC236}">
                <a16:creationId xmlns:a16="http://schemas.microsoft.com/office/drawing/2014/main" id="{1F6F8393-7B11-47FD-91A4-3F4377A2B1EA}"/>
              </a:ext>
            </a:extLst>
          </p:cNvPr>
          <p:cNvSpPr>
            <a:spLocks noGrp="1"/>
          </p:cNvSpPr>
          <p:nvPr>
            <p:ph type="body" sz="quarter" idx="15"/>
          </p:nvPr>
        </p:nvSpPr>
        <p:spPr/>
        <p:txBody>
          <a:bodyPr/>
          <a:lstStyle/>
          <a:p>
            <a:r>
              <a:rPr lang="fr-FR" dirty="0"/>
              <a:t>2</a:t>
            </a:r>
          </a:p>
        </p:txBody>
      </p:sp>
      <p:sp>
        <p:nvSpPr>
          <p:cNvPr id="48" name="Titre 47">
            <a:extLst>
              <a:ext uri="{FF2B5EF4-FFF2-40B4-BE49-F238E27FC236}">
                <a16:creationId xmlns:a16="http://schemas.microsoft.com/office/drawing/2014/main" id="{3AF420EA-9982-449A-90BE-2AF28A52B4B7}"/>
              </a:ext>
            </a:extLst>
          </p:cNvPr>
          <p:cNvSpPr>
            <a:spLocks noGrp="1"/>
          </p:cNvSpPr>
          <p:nvPr>
            <p:ph type="title"/>
          </p:nvPr>
        </p:nvSpPr>
        <p:spPr>
          <a:xfrm>
            <a:off x="2476501" y="161185"/>
            <a:ext cx="6346948" cy="198000"/>
          </a:xfrm>
        </p:spPr>
        <p:txBody>
          <a:bodyPr/>
          <a:lstStyle/>
          <a:p>
            <a:r>
              <a:rPr lang="fr-FR" cap="all"/>
              <a:t>Parcoursup ? Facile !</a:t>
            </a:r>
            <a:endParaRPr lang="fr-FR" cap="all" dirty="0"/>
          </a:p>
        </p:txBody>
      </p:sp>
      <p:sp>
        <p:nvSpPr>
          <p:cNvPr id="49" name="Espace réservé du texte 48">
            <a:extLst>
              <a:ext uri="{FF2B5EF4-FFF2-40B4-BE49-F238E27FC236}">
                <a16:creationId xmlns:a16="http://schemas.microsoft.com/office/drawing/2014/main" id="{103625C9-4179-407D-9FD9-42427686D19B}"/>
              </a:ext>
            </a:extLst>
          </p:cNvPr>
          <p:cNvSpPr>
            <a:spLocks noGrp="1"/>
          </p:cNvSpPr>
          <p:nvPr>
            <p:ph type="body" sz="quarter" idx="14"/>
          </p:nvPr>
        </p:nvSpPr>
        <p:spPr/>
        <p:txBody>
          <a:bodyPr/>
          <a:lstStyle/>
          <a:p>
            <a:r>
              <a:rPr lang="fr-FR" dirty="0"/>
              <a:t>Tuto pédagogique </a:t>
            </a:r>
            <a:r>
              <a:rPr lang="fr-FR" b="0" dirty="0"/>
              <a:t>pour les élèves de terminale </a:t>
            </a:r>
            <a:br>
              <a:rPr lang="fr-FR" b="0" dirty="0"/>
            </a:br>
            <a:r>
              <a:rPr lang="fr-FR" b="0" dirty="0"/>
              <a:t>souhaitant s’inscrire en 1</a:t>
            </a:r>
            <a:r>
              <a:rPr lang="fr-FR" b="0" baseline="30000" dirty="0"/>
              <a:t>re</a:t>
            </a:r>
            <a:r>
              <a:rPr lang="fr-FR" b="0" dirty="0"/>
              <a:t> année de l’enseignement supérieur</a:t>
            </a:r>
          </a:p>
        </p:txBody>
      </p:sp>
      <p:pic>
        <p:nvPicPr>
          <p:cNvPr id="2" name="Imag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94390" y="1667792"/>
            <a:ext cx="1493043" cy="916592"/>
          </a:xfrm>
          <a:prstGeom prst="rect">
            <a:avLst/>
          </a:prstGeom>
        </p:spPr>
      </p:pic>
      <p:pic>
        <p:nvPicPr>
          <p:cNvPr id="3" name="Imag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92971" y="3065631"/>
            <a:ext cx="1394462" cy="1104415"/>
          </a:xfrm>
          <a:prstGeom prst="rect">
            <a:avLst/>
          </a:prstGeom>
        </p:spPr>
      </p:pic>
      <p:sp>
        <p:nvSpPr>
          <p:cNvPr id="11" name="Espace réservé du contenu 5">
            <a:extLst>
              <a:ext uri="{FF2B5EF4-FFF2-40B4-BE49-F238E27FC236}">
                <a16:creationId xmlns:a16="http://schemas.microsoft.com/office/drawing/2014/main" id="{977BC6AA-DE12-419E-8405-BC8A992B45AC}"/>
              </a:ext>
            </a:extLst>
          </p:cNvPr>
          <p:cNvSpPr txBox="1">
            <a:spLocks/>
          </p:cNvSpPr>
          <p:nvPr/>
        </p:nvSpPr>
        <p:spPr>
          <a:xfrm>
            <a:off x="1016309" y="3077720"/>
            <a:ext cx="1502626" cy="1092326"/>
          </a:xfrm>
          <a:prstGeom prst="rect">
            <a:avLst/>
          </a:prstGeom>
        </p:spPr>
        <p:txBody>
          <a:bodyPr vert="horz" lIns="36000" tIns="36000" rIns="36000" bIns="36000" rtlCol="0" anchor="ctr" anchorCtr="0">
            <a:noAutofit/>
          </a:bodyPr>
          <a:lstStyle>
            <a:lvl1pPr marL="0" indent="0" algn="l" defTabSz="685800" rtl="0" eaLnBrk="1" latinLnBrk="0" hangingPunct="1">
              <a:lnSpc>
                <a:spcPct val="100000"/>
              </a:lnSpc>
              <a:spcBef>
                <a:spcPts val="0"/>
              </a:spcBef>
              <a:spcAft>
                <a:spcPts val="900"/>
              </a:spcAft>
              <a:buFont typeface="Arial" panose="020B0604020202020204" pitchFamily="34" charset="0"/>
              <a:buNone/>
              <a:defRPr sz="1500" b="1" kern="1200">
                <a:solidFill>
                  <a:schemeClr val="tx1"/>
                </a:solidFill>
                <a:latin typeface="Arial" panose="020B0604020202020204" pitchFamily="34" charset="0"/>
                <a:ea typeface="+mn-ea"/>
                <a:cs typeface="Arial" panose="020B0604020202020204" pitchFamily="34" charset="0"/>
              </a:defRPr>
            </a:lvl1pPr>
            <a:lvl2pPr marL="0" indent="0" algn="l" defTabSz="685800" rtl="0" eaLnBrk="1" latinLnBrk="0" hangingPunct="1">
              <a:lnSpc>
                <a:spcPct val="90000"/>
              </a:lnSpc>
              <a:spcBef>
                <a:spcPts val="375"/>
              </a:spcBef>
              <a:spcAft>
                <a:spcPts val="900"/>
              </a:spcAft>
              <a:buFont typeface="Arial" panose="020B0604020202020204" pitchFamily="34" charset="0"/>
              <a:buNone/>
              <a:defRPr sz="1200" b="1" kern="1200">
                <a:solidFill>
                  <a:schemeClr val="tx1"/>
                </a:solidFill>
                <a:latin typeface="Arial" panose="020B0604020202020204" pitchFamily="34" charset="0"/>
                <a:ea typeface="+mn-ea"/>
                <a:cs typeface="Arial" panose="020B0604020202020204" pitchFamily="34" charset="0"/>
              </a:defRPr>
            </a:lvl2pPr>
            <a:lvl3pPr marL="0" indent="0" algn="l" defTabSz="685800" rtl="0" eaLnBrk="1" latinLnBrk="0" hangingPunct="1">
              <a:lnSpc>
                <a:spcPct val="90000"/>
              </a:lnSpc>
              <a:spcBef>
                <a:spcPts val="375"/>
              </a:spcBef>
              <a:spcAft>
                <a:spcPts val="900"/>
              </a:spcAft>
              <a:buFont typeface="Arial" panose="020B0604020202020204" pitchFamily="34" charset="0"/>
              <a:buNone/>
              <a:defRPr sz="1000" b="1" kern="1200">
                <a:solidFill>
                  <a:schemeClr val="tx1"/>
                </a:solidFill>
                <a:latin typeface="Arial" panose="020B0604020202020204" pitchFamily="34" charset="0"/>
                <a:ea typeface="+mn-ea"/>
                <a:cs typeface="Arial" panose="020B0604020202020204" pitchFamily="34" charset="0"/>
              </a:defRPr>
            </a:lvl3pPr>
            <a:lvl4pPr marL="0" indent="0" algn="l" defTabSz="685800" rtl="0" eaLnBrk="1" latinLnBrk="0" hangingPunct="1">
              <a:lnSpc>
                <a:spcPct val="90000"/>
              </a:lnSpc>
              <a:spcBef>
                <a:spcPts val="375"/>
              </a:spcBef>
              <a:spcAft>
                <a:spcPts val="700"/>
              </a:spcAft>
              <a:buFont typeface="Arial" panose="020B0604020202020204" pitchFamily="34" charset="0"/>
              <a:buNone/>
              <a:defRPr sz="900" b="1" kern="1200">
                <a:solidFill>
                  <a:schemeClr val="tx1"/>
                </a:solidFill>
                <a:latin typeface="Arial" panose="020B0604020202020204" pitchFamily="34" charset="0"/>
                <a:ea typeface="+mn-ea"/>
                <a:cs typeface="Arial" panose="020B0604020202020204" pitchFamily="34" charset="0"/>
              </a:defRPr>
            </a:lvl4pPr>
            <a:lvl5pPr marL="0" indent="0" algn="l" defTabSz="685800" rtl="0" eaLnBrk="1" latinLnBrk="0" hangingPunct="1">
              <a:lnSpc>
                <a:spcPct val="90000"/>
              </a:lnSpc>
              <a:spcBef>
                <a:spcPts val="375"/>
              </a:spcBef>
              <a:spcAft>
                <a:spcPts val="900"/>
              </a:spcAft>
              <a:buFont typeface="Arial" panose="020B0604020202020204" pitchFamily="34" charset="0"/>
              <a:buNone/>
              <a:defRPr sz="800" b="1" kern="1200">
                <a:solidFill>
                  <a:schemeClr val="tx1"/>
                </a:solidFill>
                <a:latin typeface="Arial" panose="020B0604020202020204" pitchFamily="34" charset="0"/>
                <a:ea typeface="+mn-ea"/>
                <a:cs typeface="Arial" panose="020B0604020202020204" pitchFamily="34" charset="0"/>
              </a:defRPr>
            </a:lvl5pPr>
            <a:lvl6pPr marL="0" indent="0" algn="l" defTabSz="685800" rtl="0" eaLnBrk="1" latinLnBrk="0" hangingPunct="1">
              <a:lnSpc>
                <a:spcPct val="90000"/>
              </a:lnSpc>
              <a:spcBef>
                <a:spcPts val="0"/>
              </a:spcBef>
              <a:spcAft>
                <a:spcPts val="1600"/>
              </a:spcAft>
              <a:buFont typeface="Arial" panose="020B0604020202020204" pitchFamily="34" charset="0"/>
              <a:buNone/>
              <a:defRPr sz="800" kern="1200">
                <a:solidFill>
                  <a:schemeClr val="tx1"/>
                </a:solidFill>
                <a:latin typeface="Arial" panose="020B0604020202020204" pitchFamily="34" charset="0"/>
                <a:ea typeface="+mn-ea"/>
                <a:cs typeface="Arial" panose="020B0604020202020204" pitchFamily="34" charset="0"/>
              </a:defRPr>
            </a:lvl6pPr>
            <a:lvl7pPr marL="0" indent="0" algn="l" defTabSz="685800" rtl="0" eaLnBrk="1" latinLnBrk="0" hangingPunct="1">
              <a:lnSpc>
                <a:spcPct val="90000"/>
              </a:lnSpc>
              <a:spcBef>
                <a:spcPts val="0"/>
              </a:spcBef>
              <a:spcAft>
                <a:spcPts val="200"/>
              </a:spcAft>
              <a:buFont typeface="Arial" panose="020B0604020202020204" pitchFamily="34" charset="0"/>
              <a:buNone/>
              <a:defRPr sz="700" kern="1200">
                <a:solidFill>
                  <a:schemeClr val="tx1"/>
                </a:solidFill>
                <a:latin typeface="Arial" panose="020B0604020202020204" pitchFamily="34" charset="0"/>
                <a:ea typeface="+mn-ea"/>
                <a:cs typeface="Arial" panose="020B0604020202020204" pitchFamily="34" charset="0"/>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FR" sz="1200" dirty="0"/>
              <a:t>Vous craignez</a:t>
            </a:r>
            <a:br>
              <a:rPr lang="fr-FR" sz="1200" dirty="0"/>
            </a:br>
            <a:r>
              <a:rPr lang="fr-FR" sz="1200" dirty="0"/>
              <a:t>d’être enfermé </a:t>
            </a:r>
            <a:br>
              <a:rPr lang="fr-FR" sz="1200" dirty="0"/>
            </a:br>
            <a:r>
              <a:rPr lang="fr-FR" sz="1200" dirty="0"/>
              <a:t>dans une voie </a:t>
            </a:r>
            <a:br>
              <a:rPr lang="fr-FR" sz="1200" dirty="0"/>
            </a:br>
            <a:r>
              <a:rPr lang="fr-FR" sz="1200" dirty="0"/>
              <a:t>si vous vous </a:t>
            </a:r>
            <a:br>
              <a:rPr lang="fr-FR" sz="1200"/>
            </a:br>
            <a:r>
              <a:rPr lang="fr-FR" sz="1200"/>
              <a:t>trompez ?</a:t>
            </a:r>
            <a:endParaRPr lang="fr-FR" sz="1200" cap="all" dirty="0"/>
          </a:p>
        </p:txBody>
      </p:sp>
      <p:sp>
        <p:nvSpPr>
          <p:cNvPr id="14" name="Légende : encadrée à une bordure 6">
            <a:extLst>
              <a:ext uri="{FF2B5EF4-FFF2-40B4-BE49-F238E27FC236}">
                <a16:creationId xmlns:a16="http://schemas.microsoft.com/office/drawing/2014/main" id="{65938FE9-ACD2-45E9-BC48-89D4B6F871DF}"/>
              </a:ext>
            </a:extLst>
          </p:cNvPr>
          <p:cNvSpPr/>
          <p:nvPr/>
        </p:nvSpPr>
        <p:spPr>
          <a:xfrm>
            <a:off x="4393405" y="3807666"/>
            <a:ext cx="4164807" cy="440597"/>
          </a:xfrm>
          <a:prstGeom prst="accentCallout1">
            <a:avLst>
              <a:gd name="adj1" fmla="val 69103"/>
              <a:gd name="adj2" fmla="val -575"/>
              <a:gd name="adj3" fmla="val 36741"/>
              <a:gd name="adj4" fmla="val -619"/>
            </a:avLst>
          </a:prstGeom>
          <a:noFill/>
          <a:ln w="31750" cap="rnd">
            <a:solidFill>
              <a:srgbClr val="E3000B"/>
            </a:solidFill>
            <a:round/>
          </a:ln>
        </p:spPr>
        <p:style>
          <a:lnRef idx="2">
            <a:schemeClr val="accent1">
              <a:shade val="50000"/>
            </a:schemeClr>
          </a:lnRef>
          <a:fillRef idx="1">
            <a:schemeClr val="accent1"/>
          </a:fillRef>
          <a:effectRef idx="0">
            <a:schemeClr val="accent1"/>
          </a:effectRef>
          <a:fontRef idx="minor">
            <a:schemeClr val="lt1"/>
          </a:fontRef>
        </p:style>
        <p:txBody>
          <a:bodyPr lIns="72000" tIns="0" rIns="0" bIns="0" rtlCol="0" anchor="ctr" anchorCtr="0"/>
          <a:lstStyle/>
          <a:p>
            <a:pPr>
              <a:lnSpc>
                <a:spcPct val="125000"/>
              </a:lnSpc>
            </a:pPr>
            <a:r>
              <a:rPr lang="fr-FR" sz="1200" b="1" dirty="0">
                <a:solidFill>
                  <a:schemeClr val="tx1"/>
                </a:solidFill>
                <a:latin typeface="Arial" panose="020B0604020202020204" pitchFamily="34" charset="0"/>
                <a:cs typeface="Arial" panose="020B0604020202020204" pitchFamily="34" charset="0"/>
              </a:rPr>
              <a:t>N’ayez pas peur de vous tromper et ouvrez le champ des possibles !</a:t>
            </a:r>
          </a:p>
        </p:txBody>
      </p:sp>
      <p:sp>
        <p:nvSpPr>
          <p:cNvPr id="17" name="Espace réservé du contenu 9">
            <a:extLst>
              <a:ext uri="{FF2B5EF4-FFF2-40B4-BE49-F238E27FC236}">
                <a16:creationId xmlns:a16="http://schemas.microsoft.com/office/drawing/2014/main" id="{8BAB8016-5C31-4AEB-8784-10CD4780A56E}"/>
              </a:ext>
            </a:extLst>
          </p:cNvPr>
          <p:cNvSpPr txBox="1">
            <a:spLocks/>
          </p:cNvSpPr>
          <p:nvPr/>
        </p:nvSpPr>
        <p:spPr>
          <a:xfrm>
            <a:off x="899999" y="900000"/>
            <a:ext cx="7560000" cy="289173"/>
          </a:xfrm>
          <a:prstGeom prst="rect">
            <a:avLst/>
          </a:prstGeom>
          <a:noFill/>
        </p:spPr>
        <p:txBody>
          <a:bodyPr vert="horz" lIns="0" tIns="0" rIns="0" bIns="0" rtlCol="0" anchor="ctr" anchorCtr="0">
            <a:noAutofit/>
          </a:bodyPr>
          <a:lstStyle>
            <a:lvl1pPr marL="0" indent="0" algn="l" defTabSz="685800" rtl="0" eaLnBrk="1" latinLnBrk="0" hangingPunct="1">
              <a:lnSpc>
                <a:spcPct val="100000"/>
              </a:lnSpc>
              <a:spcBef>
                <a:spcPts val="0"/>
              </a:spcBef>
              <a:spcAft>
                <a:spcPts val="900"/>
              </a:spcAft>
              <a:buFont typeface="Arial" panose="020B0604020202020204" pitchFamily="34" charset="0"/>
              <a:buNone/>
              <a:defRPr sz="1500" b="1" kern="1200">
                <a:solidFill>
                  <a:schemeClr val="tx1"/>
                </a:solidFill>
                <a:latin typeface="Arial" panose="020B0604020202020204" pitchFamily="34" charset="0"/>
                <a:ea typeface="+mn-ea"/>
                <a:cs typeface="Arial" panose="020B0604020202020204" pitchFamily="34" charset="0"/>
              </a:defRPr>
            </a:lvl1pPr>
            <a:lvl2pPr marL="0" indent="0" algn="l" defTabSz="685800" rtl="0" eaLnBrk="1" latinLnBrk="0" hangingPunct="1">
              <a:lnSpc>
                <a:spcPct val="90000"/>
              </a:lnSpc>
              <a:spcBef>
                <a:spcPts val="375"/>
              </a:spcBef>
              <a:spcAft>
                <a:spcPts val="900"/>
              </a:spcAft>
              <a:buFont typeface="Arial" panose="020B0604020202020204" pitchFamily="34" charset="0"/>
              <a:buNone/>
              <a:defRPr sz="1200" b="1" kern="1200">
                <a:solidFill>
                  <a:schemeClr val="tx1"/>
                </a:solidFill>
                <a:latin typeface="Arial" panose="020B0604020202020204" pitchFamily="34" charset="0"/>
                <a:ea typeface="+mn-ea"/>
                <a:cs typeface="Arial" panose="020B0604020202020204" pitchFamily="34" charset="0"/>
              </a:defRPr>
            </a:lvl2pPr>
            <a:lvl3pPr marL="0" indent="0" algn="l" defTabSz="685800" rtl="0" eaLnBrk="1" latinLnBrk="0" hangingPunct="1">
              <a:lnSpc>
                <a:spcPct val="90000"/>
              </a:lnSpc>
              <a:spcBef>
                <a:spcPts val="375"/>
              </a:spcBef>
              <a:spcAft>
                <a:spcPts val="900"/>
              </a:spcAft>
              <a:buFont typeface="Arial" panose="020B0604020202020204" pitchFamily="34" charset="0"/>
              <a:buNone/>
              <a:defRPr sz="1000" b="1" kern="1200">
                <a:solidFill>
                  <a:schemeClr val="tx1"/>
                </a:solidFill>
                <a:latin typeface="Arial" panose="020B0604020202020204" pitchFamily="34" charset="0"/>
                <a:ea typeface="+mn-ea"/>
                <a:cs typeface="Arial" panose="020B0604020202020204" pitchFamily="34" charset="0"/>
              </a:defRPr>
            </a:lvl3pPr>
            <a:lvl4pPr marL="0" indent="0" algn="l" defTabSz="685800" rtl="0" eaLnBrk="1" latinLnBrk="0" hangingPunct="1">
              <a:lnSpc>
                <a:spcPct val="90000"/>
              </a:lnSpc>
              <a:spcBef>
                <a:spcPts val="375"/>
              </a:spcBef>
              <a:spcAft>
                <a:spcPts val="700"/>
              </a:spcAft>
              <a:buFont typeface="Arial" panose="020B0604020202020204" pitchFamily="34" charset="0"/>
              <a:buNone/>
              <a:defRPr sz="900" b="1" kern="1200">
                <a:solidFill>
                  <a:schemeClr val="tx1"/>
                </a:solidFill>
                <a:latin typeface="Arial" panose="020B0604020202020204" pitchFamily="34" charset="0"/>
                <a:ea typeface="+mn-ea"/>
                <a:cs typeface="Arial" panose="020B0604020202020204" pitchFamily="34" charset="0"/>
              </a:defRPr>
            </a:lvl4pPr>
            <a:lvl5pPr marL="0" indent="0" algn="l" defTabSz="685800" rtl="0" eaLnBrk="1" latinLnBrk="0" hangingPunct="1">
              <a:lnSpc>
                <a:spcPct val="90000"/>
              </a:lnSpc>
              <a:spcBef>
                <a:spcPts val="375"/>
              </a:spcBef>
              <a:spcAft>
                <a:spcPts val="900"/>
              </a:spcAft>
              <a:buFont typeface="Arial" panose="020B0604020202020204" pitchFamily="34" charset="0"/>
              <a:buNone/>
              <a:defRPr sz="800" b="1" kern="1200">
                <a:solidFill>
                  <a:schemeClr val="tx1"/>
                </a:solidFill>
                <a:latin typeface="Arial" panose="020B0604020202020204" pitchFamily="34" charset="0"/>
                <a:ea typeface="+mn-ea"/>
                <a:cs typeface="Arial" panose="020B0604020202020204" pitchFamily="34" charset="0"/>
              </a:defRPr>
            </a:lvl5pPr>
            <a:lvl6pPr marL="0" indent="0" algn="l" defTabSz="685800" rtl="0" eaLnBrk="1" latinLnBrk="0" hangingPunct="1">
              <a:lnSpc>
                <a:spcPct val="90000"/>
              </a:lnSpc>
              <a:spcBef>
                <a:spcPts val="0"/>
              </a:spcBef>
              <a:spcAft>
                <a:spcPts val="1600"/>
              </a:spcAft>
              <a:buFont typeface="Arial" panose="020B0604020202020204" pitchFamily="34" charset="0"/>
              <a:buNone/>
              <a:defRPr sz="800" kern="1200">
                <a:solidFill>
                  <a:schemeClr val="tx1"/>
                </a:solidFill>
                <a:latin typeface="Arial" panose="020B0604020202020204" pitchFamily="34" charset="0"/>
                <a:ea typeface="+mn-ea"/>
                <a:cs typeface="Arial" panose="020B0604020202020204" pitchFamily="34" charset="0"/>
              </a:defRPr>
            </a:lvl6pPr>
            <a:lvl7pPr marL="0" indent="0" algn="l" defTabSz="685800" rtl="0" eaLnBrk="1" latinLnBrk="0" hangingPunct="1">
              <a:lnSpc>
                <a:spcPct val="90000"/>
              </a:lnSpc>
              <a:spcBef>
                <a:spcPts val="0"/>
              </a:spcBef>
              <a:spcAft>
                <a:spcPts val="200"/>
              </a:spcAft>
              <a:buFont typeface="Arial" panose="020B0604020202020204" pitchFamily="34" charset="0"/>
              <a:buNone/>
              <a:defRPr sz="700" kern="1200">
                <a:solidFill>
                  <a:schemeClr val="tx1"/>
                </a:solidFill>
                <a:latin typeface="Arial" panose="020B0604020202020204" pitchFamily="34" charset="0"/>
                <a:ea typeface="+mn-ea"/>
                <a:cs typeface="Arial" panose="020B0604020202020204" pitchFamily="34" charset="0"/>
              </a:defRPr>
            </a:lvl7pPr>
            <a:lvl8pPr marL="0" indent="-72000" algn="l" defTabSz="685800" rtl="0" eaLnBrk="1" latinLnBrk="0" hangingPunct="1">
              <a:lnSpc>
                <a:spcPct val="90000"/>
              </a:lnSpc>
              <a:spcBef>
                <a:spcPts val="0"/>
              </a:spcBef>
              <a:spcAft>
                <a:spcPts val="600"/>
              </a:spcAft>
              <a:buFont typeface="Arial" panose="020B0604020202020204" pitchFamily="34" charset="0"/>
              <a:buChar char="•"/>
              <a:defRPr sz="700" kern="1200">
                <a:solidFill>
                  <a:schemeClr val="tx1"/>
                </a:solidFill>
                <a:latin typeface="Arial" panose="020B0604020202020204" pitchFamily="34" charset="0"/>
                <a:ea typeface="+mn-ea"/>
                <a:cs typeface="Arial" panose="020B0604020202020204" pitchFamily="34" charset="0"/>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spcAft>
                <a:spcPts val="2400"/>
              </a:spcAft>
            </a:pPr>
            <a:r>
              <a:rPr lang="fr-FR" sz="1600" cap="all" dirty="0">
                <a:solidFill>
                  <a:srgbClr val="000091"/>
                </a:solidFill>
              </a:rPr>
              <a:t>Stop aux idées reçues ! Ce qu’il faut garder en tête</a:t>
            </a:r>
          </a:p>
        </p:txBody>
      </p:sp>
    </p:spTree>
    <p:extLst>
      <p:ext uri="{BB962C8B-B14F-4D97-AF65-F5344CB8AC3E}">
        <p14:creationId xmlns:p14="http://schemas.microsoft.com/office/powerpoint/2010/main" val="3357351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0018519-D56F-BB97-8CF5-D1E7CD2B54F6}"/>
              </a:ext>
            </a:extLst>
          </p:cNvPr>
          <p:cNvSpPr/>
          <p:nvPr/>
        </p:nvSpPr>
        <p:spPr>
          <a:xfrm>
            <a:off x="899999" y="1368000"/>
            <a:ext cx="4608000" cy="360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space réservé du pied de page 5">
            <a:extLst>
              <a:ext uri="{FF2B5EF4-FFF2-40B4-BE49-F238E27FC236}">
                <a16:creationId xmlns:a16="http://schemas.microsoft.com/office/drawing/2014/main" id="{8541DE88-7A11-4172-B8CA-D4E88C85CB9A}"/>
              </a:ext>
            </a:extLst>
          </p:cNvPr>
          <p:cNvSpPr>
            <a:spLocks noGrp="1"/>
          </p:cNvSpPr>
          <p:nvPr>
            <p:ph type="ftr" sz="quarter" idx="12"/>
          </p:nvPr>
        </p:nvSpPr>
        <p:spPr/>
        <p:txBody>
          <a:bodyPr/>
          <a:lstStyle/>
          <a:p>
            <a:r>
              <a:rPr lang="fr-FR" b="1" cap="all" dirty="0"/>
              <a:t>Parcoursup ? Facile ! | 2024 |</a:t>
            </a:r>
          </a:p>
        </p:txBody>
      </p:sp>
      <p:sp>
        <p:nvSpPr>
          <p:cNvPr id="16" name="Espace réservé du texte 15">
            <a:extLst>
              <a:ext uri="{FF2B5EF4-FFF2-40B4-BE49-F238E27FC236}">
                <a16:creationId xmlns:a16="http://schemas.microsoft.com/office/drawing/2014/main" id="{12F3C2F9-46B2-4A52-ADC8-2333E0A9BAB1}"/>
              </a:ext>
            </a:extLst>
          </p:cNvPr>
          <p:cNvSpPr>
            <a:spLocks noGrp="1"/>
          </p:cNvSpPr>
          <p:nvPr>
            <p:ph type="body" sz="quarter" idx="15"/>
          </p:nvPr>
        </p:nvSpPr>
        <p:spPr/>
        <p:txBody>
          <a:bodyPr/>
          <a:lstStyle/>
          <a:p>
            <a:r>
              <a:rPr lang="fr-FR" dirty="0"/>
              <a:t>3</a:t>
            </a:r>
          </a:p>
        </p:txBody>
      </p:sp>
      <p:sp>
        <p:nvSpPr>
          <p:cNvPr id="17" name="Titre 47">
            <a:extLst>
              <a:ext uri="{FF2B5EF4-FFF2-40B4-BE49-F238E27FC236}">
                <a16:creationId xmlns:a16="http://schemas.microsoft.com/office/drawing/2014/main" id="{3AF420EA-9982-449A-90BE-2AF28A52B4B7}"/>
              </a:ext>
            </a:extLst>
          </p:cNvPr>
          <p:cNvSpPr>
            <a:spLocks noGrp="1"/>
          </p:cNvSpPr>
          <p:nvPr>
            <p:ph type="title"/>
          </p:nvPr>
        </p:nvSpPr>
        <p:spPr>
          <a:xfrm>
            <a:off x="2476501" y="161185"/>
            <a:ext cx="6346948" cy="198000"/>
          </a:xfrm>
        </p:spPr>
        <p:txBody>
          <a:bodyPr/>
          <a:lstStyle/>
          <a:p>
            <a:r>
              <a:rPr lang="fr-FR" cap="all"/>
              <a:t>Parcoursup ? Facile !</a:t>
            </a:r>
            <a:endParaRPr lang="fr-FR" cap="all" dirty="0"/>
          </a:p>
        </p:txBody>
      </p:sp>
      <p:sp>
        <p:nvSpPr>
          <p:cNvPr id="18" name="Espace réservé du texte 48">
            <a:extLst>
              <a:ext uri="{FF2B5EF4-FFF2-40B4-BE49-F238E27FC236}">
                <a16:creationId xmlns:a16="http://schemas.microsoft.com/office/drawing/2014/main" id="{103625C9-4179-407D-9FD9-42427686D19B}"/>
              </a:ext>
            </a:extLst>
          </p:cNvPr>
          <p:cNvSpPr>
            <a:spLocks noGrp="1"/>
          </p:cNvSpPr>
          <p:nvPr>
            <p:ph type="body" sz="quarter" idx="14"/>
          </p:nvPr>
        </p:nvSpPr>
        <p:spPr>
          <a:xfrm>
            <a:off x="2474176" y="416650"/>
            <a:ext cx="6353986" cy="198000"/>
          </a:xfrm>
        </p:spPr>
        <p:txBody>
          <a:bodyPr/>
          <a:lstStyle/>
          <a:p>
            <a:r>
              <a:rPr lang="fr-FR" dirty="0"/>
              <a:t>Tuto pédagogique </a:t>
            </a:r>
            <a:r>
              <a:rPr lang="fr-FR" b="0" dirty="0"/>
              <a:t>pour les élèves de terminale </a:t>
            </a:r>
            <a:br>
              <a:rPr lang="fr-FR" b="0" dirty="0"/>
            </a:br>
            <a:r>
              <a:rPr lang="fr-FR" b="0" dirty="0"/>
              <a:t>souhaitant s’inscrire en 1</a:t>
            </a:r>
            <a:r>
              <a:rPr lang="fr-FR" b="0" baseline="30000" dirty="0"/>
              <a:t>re</a:t>
            </a:r>
            <a:r>
              <a:rPr lang="fr-FR" b="0" dirty="0"/>
              <a:t> année de l’enseignement supérieur</a:t>
            </a:r>
          </a:p>
        </p:txBody>
      </p:sp>
      <p:sp>
        <p:nvSpPr>
          <p:cNvPr id="19" name="Espace réservé du contenu 9">
            <a:extLst>
              <a:ext uri="{FF2B5EF4-FFF2-40B4-BE49-F238E27FC236}">
                <a16:creationId xmlns:a16="http://schemas.microsoft.com/office/drawing/2014/main" id="{8BAB8016-5C31-4AEB-8784-10CD4780A56E}"/>
              </a:ext>
            </a:extLst>
          </p:cNvPr>
          <p:cNvSpPr>
            <a:spLocks noGrp="1"/>
          </p:cNvSpPr>
          <p:nvPr>
            <p:ph idx="4294967295"/>
          </p:nvPr>
        </p:nvSpPr>
        <p:spPr>
          <a:xfrm>
            <a:off x="900000" y="1368000"/>
            <a:ext cx="4541979" cy="360000"/>
          </a:xfrm>
          <a:prstGeom prst="rect">
            <a:avLst/>
          </a:prstGeom>
        </p:spPr>
        <p:txBody>
          <a:bodyPr lIns="72000" tIns="0" rIns="0" bIns="0" anchor="ctr" anchorCtr="0"/>
          <a:lstStyle/>
          <a:p>
            <a:pPr marL="0" indent="0">
              <a:lnSpc>
                <a:spcPct val="100000"/>
              </a:lnSpc>
              <a:spcBef>
                <a:spcPts val="0"/>
              </a:spcBef>
              <a:buNone/>
            </a:pPr>
            <a:r>
              <a:rPr lang="fr-FR" sz="1200" b="1" dirty="0">
                <a:latin typeface="Arial" panose="020B0604020202020204" pitchFamily="34" charset="0"/>
                <a:cs typeface="Arial" panose="020B0604020202020204" pitchFamily="34" charset="0"/>
              </a:rPr>
              <a:t>Cette vidéo vous donne les grands principes de </a:t>
            </a:r>
            <a:r>
              <a:rPr lang="fr-FR" sz="1200" b="1" dirty="0" err="1">
                <a:latin typeface="Arial" panose="020B0604020202020204" pitchFamily="34" charset="0"/>
                <a:cs typeface="Arial" panose="020B0604020202020204" pitchFamily="34" charset="0"/>
              </a:rPr>
              <a:t>Parcoursup</a:t>
            </a:r>
            <a:r>
              <a:rPr lang="fr-FR" sz="1200" b="1" dirty="0">
                <a:latin typeface="Arial" panose="020B0604020202020204" pitchFamily="34" charset="0"/>
                <a:cs typeface="Arial" panose="020B0604020202020204" pitchFamily="34" charset="0"/>
              </a:rPr>
              <a:t>. </a:t>
            </a:r>
          </a:p>
          <a:p>
            <a:pPr marL="0" indent="0">
              <a:lnSpc>
                <a:spcPct val="100000"/>
              </a:lnSpc>
              <a:spcBef>
                <a:spcPts val="0"/>
              </a:spcBef>
              <a:buNone/>
            </a:pPr>
            <a:r>
              <a:rPr lang="fr-FR" sz="1200" b="1" dirty="0">
                <a:latin typeface="Arial" panose="020B0604020202020204" pitchFamily="34" charset="0"/>
                <a:cs typeface="Arial" panose="020B0604020202020204" pitchFamily="34" charset="0"/>
              </a:rPr>
              <a:t>N’hésitez pas à la visionner plusieurs fois. </a:t>
            </a:r>
            <a:endParaRPr lang="fr-FR" sz="1200" b="1" i="1" dirty="0">
              <a:latin typeface="Arial" panose="020B0604020202020204" pitchFamily="34" charset="0"/>
              <a:cs typeface="Arial" panose="020B0604020202020204" pitchFamily="34" charset="0"/>
            </a:endParaRPr>
          </a:p>
        </p:txBody>
      </p:sp>
      <p:pic>
        <p:nvPicPr>
          <p:cNvPr id="5" name="Image 4">
            <a:hlinkClick r:id="rId2"/>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5910" y="1894253"/>
            <a:ext cx="4212850" cy="2604013"/>
          </a:xfrm>
          <a:prstGeom prst="rect">
            <a:avLst/>
          </a:prstGeom>
        </p:spPr>
      </p:pic>
      <p:sp>
        <p:nvSpPr>
          <p:cNvPr id="21" name="Légende : encadrée à une bordure 6">
            <a:extLst>
              <a:ext uri="{FF2B5EF4-FFF2-40B4-BE49-F238E27FC236}">
                <a16:creationId xmlns:a16="http://schemas.microsoft.com/office/drawing/2014/main" id="{65938FE9-ACD2-45E9-BC48-89D4B6F871DF}"/>
              </a:ext>
            </a:extLst>
          </p:cNvPr>
          <p:cNvSpPr/>
          <p:nvPr/>
        </p:nvSpPr>
        <p:spPr>
          <a:xfrm>
            <a:off x="5441979" y="1894253"/>
            <a:ext cx="3427061" cy="2604013"/>
          </a:xfrm>
          <a:prstGeom prst="accentCallout1">
            <a:avLst>
              <a:gd name="adj1" fmla="val 69103"/>
              <a:gd name="adj2" fmla="val -575"/>
              <a:gd name="adj3" fmla="val 36741"/>
              <a:gd name="adj4" fmla="val -619"/>
            </a:avLst>
          </a:prstGeom>
          <a:noFill/>
          <a:ln w="31750" cap="rnd">
            <a:solidFill>
              <a:srgbClr val="E3000B"/>
            </a:solidFill>
            <a:round/>
          </a:ln>
        </p:spPr>
        <p:style>
          <a:lnRef idx="2">
            <a:schemeClr val="accent1">
              <a:shade val="50000"/>
            </a:schemeClr>
          </a:lnRef>
          <a:fillRef idx="1">
            <a:schemeClr val="accent1"/>
          </a:fillRef>
          <a:effectRef idx="0">
            <a:schemeClr val="accent1"/>
          </a:effectRef>
          <a:fontRef idx="minor">
            <a:schemeClr val="lt1"/>
          </a:fontRef>
        </p:style>
        <p:txBody>
          <a:bodyPr lIns="72000" tIns="0" rIns="0" bIns="0" rtlCol="0" anchor="ctr" anchorCtr="0"/>
          <a:lstStyle/>
          <a:p>
            <a:pPr>
              <a:spcBef>
                <a:spcPts val="800"/>
              </a:spcBef>
            </a:pPr>
            <a:r>
              <a:rPr lang="fr-FR" sz="1600" b="1" cap="all" baseline="30000" dirty="0">
                <a:solidFill>
                  <a:srgbClr val="E3000B"/>
                </a:solidFill>
                <a:latin typeface="Arial" panose="020B0604020202020204" pitchFamily="34" charset="0"/>
                <a:cs typeface="Arial" panose="020B0604020202020204" pitchFamily="34" charset="0"/>
              </a:rPr>
              <a:t>En résumé </a:t>
            </a:r>
          </a:p>
          <a:p>
            <a:r>
              <a:rPr lang="fr-FR" sz="1200" b="1" dirty="0">
                <a:solidFill>
                  <a:schemeClr val="tx1"/>
                </a:solidFill>
                <a:latin typeface="Arial" panose="020B0604020202020204" pitchFamily="34" charset="0"/>
                <a:cs typeface="Arial" panose="020B0604020202020204" pitchFamily="34" charset="0"/>
              </a:rPr>
              <a:t>POUR QUI ?</a:t>
            </a:r>
            <a:br>
              <a:rPr lang="fr-FR" sz="1200" b="1" dirty="0">
                <a:solidFill>
                  <a:schemeClr val="tx1"/>
                </a:solidFill>
                <a:latin typeface="Arial" panose="020B0604020202020204" pitchFamily="34" charset="0"/>
                <a:cs typeface="Arial" panose="020B0604020202020204" pitchFamily="34" charset="0"/>
              </a:rPr>
            </a:br>
            <a:r>
              <a:rPr lang="fr-FR" sz="1200" dirty="0">
                <a:solidFill>
                  <a:schemeClr val="tx1"/>
                </a:solidFill>
                <a:latin typeface="Arial" panose="020B0604020202020204" pitchFamily="34" charset="0"/>
                <a:cs typeface="Arial" panose="020B0604020202020204" pitchFamily="34" charset="0"/>
              </a:rPr>
              <a:t>Les lycéens/les étudiants en réorientation.</a:t>
            </a:r>
          </a:p>
          <a:p>
            <a:pPr>
              <a:spcBef>
                <a:spcPts val="800"/>
              </a:spcBef>
            </a:pPr>
            <a:r>
              <a:rPr lang="fr-FR" sz="1200" b="1" dirty="0">
                <a:solidFill>
                  <a:schemeClr val="tx1"/>
                </a:solidFill>
                <a:latin typeface="Arial" panose="020B0604020202020204" pitchFamily="34" charset="0"/>
                <a:cs typeface="Arial" panose="020B0604020202020204" pitchFamily="34" charset="0"/>
              </a:rPr>
              <a:t>POUR QUOI ?</a:t>
            </a:r>
            <a:br>
              <a:rPr lang="fr-FR" sz="1200" b="1" dirty="0">
                <a:solidFill>
                  <a:schemeClr val="tx1"/>
                </a:solidFill>
                <a:latin typeface="Arial" panose="020B0604020202020204" pitchFamily="34" charset="0"/>
                <a:cs typeface="Arial" panose="020B0604020202020204" pitchFamily="34" charset="0"/>
              </a:rPr>
            </a:br>
            <a:r>
              <a:rPr lang="fr-FR" sz="1200" dirty="0">
                <a:solidFill>
                  <a:schemeClr val="tx1"/>
                </a:solidFill>
                <a:latin typeface="Arial" panose="020B0604020202020204" pitchFamily="34" charset="0"/>
                <a:cs typeface="Arial" panose="020B0604020202020204" pitchFamily="34" charset="0"/>
              </a:rPr>
              <a:t>Pour formuler des vœux de poursuite </a:t>
            </a:r>
            <a:br>
              <a:rPr lang="fr-FR" sz="1200" dirty="0">
                <a:solidFill>
                  <a:schemeClr val="tx1"/>
                </a:solidFill>
                <a:latin typeface="Arial" panose="020B0604020202020204" pitchFamily="34" charset="0"/>
                <a:cs typeface="Arial" panose="020B0604020202020204" pitchFamily="34" charset="0"/>
              </a:rPr>
            </a:br>
            <a:r>
              <a:rPr lang="fr-FR" sz="1200" dirty="0">
                <a:solidFill>
                  <a:schemeClr val="tx1"/>
                </a:solidFill>
                <a:latin typeface="Arial" panose="020B0604020202020204" pitchFamily="34" charset="0"/>
                <a:cs typeface="Arial" panose="020B0604020202020204" pitchFamily="34" charset="0"/>
              </a:rPr>
              <a:t>d’études vers une 1</a:t>
            </a:r>
            <a:r>
              <a:rPr lang="fr-FR" sz="1200" baseline="30000" dirty="0">
                <a:solidFill>
                  <a:schemeClr val="tx1"/>
                </a:solidFill>
                <a:latin typeface="Arial" panose="020B0604020202020204" pitchFamily="34" charset="0"/>
                <a:cs typeface="Arial" panose="020B0604020202020204" pitchFamily="34" charset="0"/>
              </a:rPr>
              <a:t>re</a:t>
            </a:r>
            <a:r>
              <a:rPr lang="fr-FR" sz="1200" dirty="0">
                <a:solidFill>
                  <a:schemeClr val="tx1"/>
                </a:solidFill>
                <a:latin typeface="Arial" panose="020B0604020202020204" pitchFamily="34" charset="0"/>
                <a:cs typeface="Arial" panose="020B0604020202020204" pitchFamily="34" charset="0"/>
              </a:rPr>
              <a:t> année de formation </a:t>
            </a:r>
            <a:br>
              <a:rPr lang="fr-FR" sz="1200" dirty="0">
                <a:solidFill>
                  <a:schemeClr val="tx1"/>
                </a:solidFill>
                <a:latin typeface="Arial" panose="020B0604020202020204" pitchFamily="34" charset="0"/>
                <a:cs typeface="Arial" panose="020B0604020202020204" pitchFamily="34" charset="0"/>
              </a:rPr>
            </a:br>
            <a:r>
              <a:rPr lang="fr-FR" sz="1200" dirty="0">
                <a:solidFill>
                  <a:schemeClr val="tx1"/>
                </a:solidFill>
                <a:latin typeface="Arial" panose="020B0604020202020204" pitchFamily="34" charset="0"/>
                <a:cs typeface="Arial" panose="020B0604020202020204" pitchFamily="34" charset="0"/>
              </a:rPr>
              <a:t>de l’enseignement supérieur.</a:t>
            </a:r>
          </a:p>
          <a:p>
            <a:pPr>
              <a:spcBef>
                <a:spcPts val="800"/>
              </a:spcBef>
            </a:pPr>
            <a:r>
              <a:rPr lang="fr-FR" sz="1200" b="1" dirty="0">
                <a:solidFill>
                  <a:schemeClr val="tx1"/>
                </a:solidFill>
                <a:latin typeface="Arial" panose="020B0604020202020204" pitchFamily="34" charset="0"/>
                <a:cs typeface="Arial" panose="020B0604020202020204" pitchFamily="34" charset="0"/>
              </a:rPr>
              <a:t>QUAND ?</a:t>
            </a:r>
          </a:p>
          <a:p>
            <a:r>
              <a:rPr lang="fr-FR" sz="1200" dirty="0">
                <a:solidFill>
                  <a:schemeClr val="tx1"/>
                </a:solidFill>
                <a:latin typeface="Arial" panose="020B0604020202020204" pitchFamily="34" charset="0"/>
                <a:cs typeface="Arial" panose="020B0604020202020204" pitchFamily="34" charset="0"/>
              </a:rPr>
              <a:t>De décembre à septembre, </a:t>
            </a:r>
            <a:br>
              <a:rPr lang="fr-FR" sz="1200" dirty="0">
                <a:solidFill>
                  <a:schemeClr val="tx1"/>
                </a:solidFill>
                <a:latin typeface="Arial" panose="020B0604020202020204" pitchFamily="34" charset="0"/>
                <a:cs typeface="Arial" panose="020B0604020202020204" pitchFamily="34" charset="0"/>
              </a:rPr>
            </a:br>
            <a:r>
              <a:rPr lang="fr-FR" sz="1200" dirty="0">
                <a:solidFill>
                  <a:schemeClr val="tx1"/>
                </a:solidFill>
                <a:latin typeface="Arial" panose="020B0604020202020204" pitchFamily="34" charset="0"/>
                <a:cs typeface="Arial" panose="020B0604020202020204" pitchFamily="34" charset="0"/>
              </a:rPr>
              <a:t>voir le </a:t>
            </a:r>
            <a:r>
              <a:rPr lang="fr-FR" sz="1200" dirty="0">
                <a:solidFill>
                  <a:schemeClr val="tx1"/>
                </a:solidFill>
                <a:latin typeface="Arial" panose="020B0604020202020204" pitchFamily="34" charset="0"/>
                <a:cs typeface="Arial" panose="020B0604020202020204" pitchFamily="34" charset="0"/>
                <a:hlinkClick r:id="rId4"/>
              </a:rPr>
              <a:t>calendrier 2024</a:t>
            </a:r>
            <a:r>
              <a:rPr lang="fr-FR" sz="1200" dirty="0">
                <a:solidFill>
                  <a:schemeClr val="tx1"/>
                </a:solidFill>
                <a:latin typeface="Arial" panose="020B0604020202020204" pitchFamily="34" charset="0"/>
                <a:cs typeface="Arial" panose="020B0604020202020204" pitchFamily="34" charset="0"/>
              </a:rPr>
              <a:t>.</a:t>
            </a:r>
          </a:p>
          <a:p>
            <a:pPr>
              <a:spcBef>
                <a:spcPts val="800"/>
              </a:spcBef>
            </a:pPr>
            <a:r>
              <a:rPr lang="fr-FR" sz="1200" b="1" dirty="0">
                <a:solidFill>
                  <a:schemeClr val="tx1"/>
                </a:solidFill>
                <a:latin typeface="Arial" panose="020B0604020202020204" pitchFamily="34" charset="0"/>
                <a:cs typeface="Arial" panose="020B0604020202020204" pitchFamily="34" charset="0"/>
              </a:rPr>
              <a:t>OÙ ?</a:t>
            </a:r>
          </a:p>
          <a:p>
            <a:r>
              <a:rPr lang="fr-FR" sz="1200" u="sng" dirty="0">
                <a:solidFill>
                  <a:srgbClr val="467886"/>
                </a:solidFill>
                <a:effectLst/>
                <a:latin typeface="Arial" panose="020B0604020202020204" pitchFamily="34" charset="0"/>
                <a:ea typeface="Times New Roman" panose="02020603050405020304" pitchFamily="18" charset="0"/>
                <a:cs typeface="Arial" panose="020B0604020202020204" pitchFamily="34" charset="0"/>
                <a:hlinkClick r:id="rId5"/>
              </a:rPr>
              <a:t>www.parcoursup.gouv.fr</a:t>
            </a:r>
            <a:endParaRPr lang="fr-FR" sz="1000" dirty="0">
              <a:solidFill>
                <a:schemeClr val="tx1"/>
              </a:solidFill>
              <a:latin typeface="Arial" panose="020B0604020202020204" pitchFamily="34" charset="0"/>
              <a:cs typeface="Arial" panose="020B0604020202020204" pitchFamily="34" charset="0"/>
            </a:endParaRPr>
          </a:p>
        </p:txBody>
      </p:sp>
      <p:sp>
        <p:nvSpPr>
          <p:cNvPr id="7" name="Espace réservé du contenu 9">
            <a:extLst>
              <a:ext uri="{FF2B5EF4-FFF2-40B4-BE49-F238E27FC236}">
                <a16:creationId xmlns:a16="http://schemas.microsoft.com/office/drawing/2014/main" id="{D95B266E-31F3-4C7B-671F-84B6952E90B1}"/>
              </a:ext>
            </a:extLst>
          </p:cNvPr>
          <p:cNvSpPr txBox="1">
            <a:spLocks/>
          </p:cNvSpPr>
          <p:nvPr/>
        </p:nvSpPr>
        <p:spPr>
          <a:xfrm>
            <a:off x="900000" y="899999"/>
            <a:ext cx="7560000" cy="288000"/>
          </a:xfrm>
          <a:prstGeom prst="rect">
            <a:avLst/>
          </a:prstGeom>
          <a:noFill/>
        </p:spPr>
        <p:txBody>
          <a:bodyPr vert="horz" lIns="0" tIns="0" rIns="0" bIns="0" rtlCol="0" anchor="ctr" anchorCtr="0">
            <a:noAutofit/>
          </a:bodyPr>
          <a:lstStyle>
            <a:lvl1pPr marL="0" indent="0" algn="l" defTabSz="685800" rtl="0" eaLnBrk="1" latinLnBrk="0" hangingPunct="1">
              <a:lnSpc>
                <a:spcPct val="100000"/>
              </a:lnSpc>
              <a:spcBef>
                <a:spcPts val="0"/>
              </a:spcBef>
              <a:spcAft>
                <a:spcPts val="900"/>
              </a:spcAft>
              <a:buFont typeface="Arial" panose="020B0604020202020204" pitchFamily="34" charset="0"/>
              <a:buNone/>
              <a:defRPr sz="1500" b="1" kern="1200">
                <a:solidFill>
                  <a:schemeClr val="tx1"/>
                </a:solidFill>
                <a:latin typeface="Arial" panose="020B0604020202020204" pitchFamily="34" charset="0"/>
                <a:ea typeface="+mn-ea"/>
                <a:cs typeface="Arial" panose="020B0604020202020204" pitchFamily="34" charset="0"/>
              </a:defRPr>
            </a:lvl1pPr>
            <a:lvl2pPr marL="0" indent="0" algn="l" defTabSz="685800" rtl="0" eaLnBrk="1" latinLnBrk="0" hangingPunct="1">
              <a:lnSpc>
                <a:spcPct val="90000"/>
              </a:lnSpc>
              <a:spcBef>
                <a:spcPts val="375"/>
              </a:spcBef>
              <a:spcAft>
                <a:spcPts val="900"/>
              </a:spcAft>
              <a:buFont typeface="Arial" panose="020B0604020202020204" pitchFamily="34" charset="0"/>
              <a:buNone/>
              <a:defRPr sz="1200" b="1" kern="1200">
                <a:solidFill>
                  <a:schemeClr val="tx1"/>
                </a:solidFill>
                <a:latin typeface="Arial" panose="020B0604020202020204" pitchFamily="34" charset="0"/>
                <a:ea typeface="+mn-ea"/>
                <a:cs typeface="Arial" panose="020B0604020202020204" pitchFamily="34" charset="0"/>
              </a:defRPr>
            </a:lvl2pPr>
            <a:lvl3pPr marL="0" indent="0" algn="l" defTabSz="685800" rtl="0" eaLnBrk="1" latinLnBrk="0" hangingPunct="1">
              <a:lnSpc>
                <a:spcPct val="90000"/>
              </a:lnSpc>
              <a:spcBef>
                <a:spcPts val="375"/>
              </a:spcBef>
              <a:spcAft>
                <a:spcPts val="900"/>
              </a:spcAft>
              <a:buFont typeface="Arial" panose="020B0604020202020204" pitchFamily="34" charset="0"/>
              <a:buNone/>
              <a:defRPr sz="1000" b="1" kern="1200">
                <a:solidFill>
                  <a:schemeClr val="tx1"/>
                </a:solidFill>
                <a:latin typeface="Arial" panose="020B0604020202020204" pitchFamily="34" charset="0"/>
                <a:ea typeface="+mn-ea"/>
                <a:cs typeface="Arial" panose="020B0604020202020204" pitchFamily="34" charset="0"/>
              </a:defRPr>
            </a:lvl3pPr>
            <a:lvl4pPr marL="0" indent="0" algn="l" defTabSz="685800" rtl="0" eaLnBrk="1" latinLnBrk="0" hangingPunct="1">
              <a:lnSpc>
                <a:spcPct val="90000"/>
              </a:lnSpc>
              <a:spcBef>
                <a:spcPts val="375"/>
              </a:spcBef>
              <a:spcAft>
                <a:spcPts val="700"/>
              </a:spcAft>
              <a:buFont typeface="Arial" panose="020B0604020202020204" pitchFamily="34" charset="0"/>
              <a:buNone/>
              <a:defRPr sz="900" b="1" kern="1200">
                <a:solidFill>
                  <a:schemeClr val="tx1"/>
                </a:solidFill>
                <a:latin typeface="Arial" panose="020B0604020202020204" pitchFamily="34" charset="0"/>
                <a:ea typeface="+mn-ea"/>
                <a:cs typeface="Arial" panose="020B0604020202020204" pitchFamily="34" charset="0"/>
              </a:defRPr>
            </a:lvl4pPr>
            <a:lvl5pPr marL="0" indent="0" algn="l" defTabSz="685800" rtl="0" eaLnBrk="1" latinLnBrk="0" hangingPunct="1">
              <a:lnSpc>
                <a:spcPct val="90000"/>
              </a:lnSpc>
              <a:spcBef>
                <a:spcPts val="375"/>
              </a:spcBef>
              <a:spcAft>
                <a:spcPts val="900"/>
              </a:spcAft>
              <a:buFont typeface="Arial" panose="020B0604020202020204" pitchFamily="34" charset="0"/>
              <a:buNone/>
              <a:defRPr sz="800" b="1" kern="1200">
                <a:solidFill>
                  <a:schemeClr val="tx1"/>
                </a:solidFill>
                <a:latin typeface="Arial" panose="020B0604020202020204" pitchFamily="34" charset="0"/>
                <a:ea typeface="+mn-ea"/>
                <a:cs typeface="Arial" panose="020B0604020202020204" pitchFamily="34" charset="0"/>
              </a:defRPr>
            </a:lvl5pPr>
            <a:lvl6pPr marL="0" indent="0" algn="l" defTabSz="685800" rtl="0" eaLnBrk="1" latinLnBrk="0" hangingPunct="1">
              <a:lnSpc>
                <a:spcPct val="90000"/>
              </a:lnSpc>
              <a:spcBef>
                <a:spcPts val="0"/>
              </a:spcBef>
              <a:spcAft>
                <a:spcPts val="1600"/>
              </a:spcAft>
              <a:buFont typeface="Arial" panose="020B0604020202020204" pitchFamily="34" charset="0"/>
              <a:buNone/>
              <a:defRPr sz="800" kern="1200">
                <a:solidFill>
                  <a:schemeClr val="tx1"/>
                </a:solidFill>
                <a:latin typeface="Arial" panose="020B0604020202020204" pitchFamily="34" charset="0"/>
                <a:ea typeface="+mn-ea"/>
                <a:cs typeface="Arial" panose="020B0604020202020204" pitchFamily="34" charset="0"/>
              </a:defRPr>
            </a:lvl6pPr>
            <a:lvl7pPr marL="0" indent="0" algn="l" defTabSz="685800" rtl="0" eaLnBrk="1" latinLnBrk="0" hangingPunct="1">
              <a:lnSpc>
                <a:spcPct val="90000"/>
              </a:lnSpc>
              <a:spcBef>
                <a:spcPts val="0"/>
              </a:spcBef>
              <a:spcAft>
                <a:spcPts val="200"/>
              </a:spcAft>
              <a:buFont typeface="Arial" panose="020B0604020202020204" pitchFamily="34" charset="0"/>
              <a:buNone/>
              <a:defRPr sz="700" kern="1200">
                <a:solidFill>
                  <a:schemeClr val="tx1"/>
                </a:solidFill>
                <a:latin typeface="Arial" panose="020B0604020202020204" pitchFamily="34" charset="0"/>
                <a:ea typeface="+mn-ea"/>
                <a:cs typeface="Arial" panose="020B0604020202020204" pitchFamily="34" charset="0"/>
              </a:defRPr>
            </a:lvl7pPr>
            <a:lvl8pPr marL="0" indent="-72000" algn="l" defTabSz="685800" rtl="0" eaLnBrk="1" latinLnBrk="0" hangingPunct="1">
              <a:lnSpc>
                <a:spcPct val="90000"/>
              </a:lnSpc>
              <a:spcBef>
                <a:spcPts val="0"/>
              </a:spcBef>
              <a:spcAft>
                <a:spcPts val="600"/>
              </a:spcAft>
              <a:buFont typeface="Arial" panose="020B0604020202020204" pitchFamily="34" charset="0"/>
              <a:buChar char="•"/>
              <a:defRPr sz="700" kern="1200">
                <a:solidFill>
                  <a:schemeClr val="tx1"/>
                </a:solidFill>
                <a:latin typeface="Arial" panose="020B0604020202020204" pitchFamily="34" charset="0"/>
                <a:ea typeface="+mn-ea"/>
                <a:cs typeface="Arial" panose="020B0604020202020204" pitchFamily="34" charset="0"/>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spcBef>
                <a:spcPts val="0"/>
              </a:spcBef>
              <a:spcAft>
                <a:spcPts val="1200"/>
              </a:spcAft>
              <a:buNone/>
            </a:pPr>
            <a:r>
              <a:rPr lang="fr-FR" sz="1600" b="1" cap="all" spc="50" dirty="0">
                <a:solidFill>
                  <a:srgbClr val="000091"/>
                </a:solidFill>
                <a:latin typeface="Arial" panose="020B0604020202020204" pitchFamily="34" charset="0"/>
                <a:cs typeface="Arial" panose="020B0604020202020204" pitchFamily="34" charset="0"/>
              </a:rPr>
              <a:t>Parcoursup, c’est quoi ?</a:t>
            </a:r>
          </a:p>
        </p:txBody>
      </p:sp>
    </p:spTree>
    <p:extLst>
      <p:ext uri="{BB962C8B-B14F-4D97-AF65-F5344CB8AC3E}">
        <p14:creationId xmlns:p14="http://schemas.microsoft.com/office/powerpoint/2010/main" val="8272493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E1DD017-B711-AABA-9FB8-DDAE524063C9}"/>
              </a:ext>
            </a:extLst>
          </p:cNvPr>
          <p:cNvSpPr/>
          <p:nvPr/>
        </p:nvSpPr>
        <p:spPr>
          <a:xfrm>
            <a:off x="900000" y="1368000"/>
            <a:ext cx="5328000" cy="360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Espace réservé du pied de page 5">
            <a:extLst>
              <a:ext uri="{FF2B5EF4-FFF2-40B4-BE49-F238E27FC236}">
                <a16:creationId xmlns:a16="http://schemas.microsoft.com/office/drawing/2014/main" id="{490C1843-92AC-4578-AA6E-F043425E1D51}"/>
              </a:ext>
            </a:extLst>
          </p:cNvPr>
          <p:cNvSpPr>
            <a:spLocks noGrp="1"/>
          </p:cNvSpPr>
          <p:nvPr>
            <p:ph type="ftr" sz="quarter" idx="12"/>
          </p:nvPr>
        </p:nvSpPr>
        <p:spPr/>
        <p:txBody>
          <a:bodyPr/>
          <a:lstStyle/>
          <a:p>
            <a:r>
              <a:rPr lang="fr-FR" b="1" cap="all" dirty="0"/>
              <a:t>Parcoursup ? Facile ! | 2024 |</a:t>
            </a:r>
          </a:p>
        </p:txBody>
      </p:sp>
      <p:sp>
        <p:nvSpPr>
          <p:cNvPr id="14" name="Espace réservé du texte 13">
            <a:extLst>
              <a:ext uri="{FF2B5EF4-FFF2-40B4-BE49-F238E27FC236}">
                <a16:creationId xmlns:a16="http://schemas.microsoft.com/office/drawing/2014/main" id="{EF5C5CDF-EF39-417F-A0A8-6D1EDE1BD892}"/>
              </a:ext>
            </a:extLst>
          </p:cNvPr>
          <p:cNvSpPr>
            <a:spLocks noGrp="1"/>
          </p:cNvSpPr>
          <p:nvPr>
            <p:ph type="body" sz="quarter" idx="15"/>
          </p:nvPr>
        </p:nvSpPr>
        <p:spPr/>
        <p:txBody>
          <a:bodyPr/>
          <a:lstStyle/>
          <a:p>
            <a:r>
              <a:rPr lang="fr-FR" dirty="0"/>
              <a:t>4</a:t>
            </a:r>
          </a:p>
        </p:txBody>
      </p:sp>
      <p:sp>
        <p:nvSpPr>
          <p:cNvPr id="7" name="Titre 47">
            <a:extLst>
              <a:ext uri="{FF2B5EF4-FFF2-40B4-BE49-F238E27FC236}">
                <a16:creationId xmlns:a16="http://schemas.microsoft.com/office/drawing/2014/main" id="{3AF420EA-9982-449A-90BE-2AF28A52B4B7}"/>
              </a:ext>
            </a:extLst>
          </p:cNvPr>
          <p:cNvSpPr>
            <a:spLocks noGrp="1"/>
          </p:cNvSpPr>
          <p:nvPr>
            <p:ph type="title"/>
          </p:nvPr>
        </p:nvSpPr>
        <p:spPr>
          <a:xfrm>
            <a:off x="2476501" y="161185"/>
            <a:ext cx="6346948" cy="198000"/>
          </a:xfrm>
        </p:spPr>
        <p:txBody>
          <a:bodyPr/>
          <a:lstStyle/>
          <a:p>
            <a:r>
              <a:rPr lang="fr-FR" cap="all"/>
              <a:t>Parcoursup ? Facile !</a:t>
            </a:r>
            <a:endParaRPr lang="fr-FR" cap="all" dirty="0"/>
          </a:p>
        </p:txBody>
      </p:sp>
      <p:sp>
        <p:nvSpPr>
          <p:cNvPr id="8" name="Espace réservé du texte 48">
            <a:extLst>
              <a:ext uri="{FF2B5EF4-FFF2-40B4-BE49-F238E27FC236}">
                <a16:creationId xmlns:a16="http://schemas.microsoft.com/office/drawing/2014/main" id="{103625C9-4179-407D-9FD9-42427686D19B}"/>
              </a:ext>
            </a:extLst>
          </p:cNvPr>
          <p:cNvSpPr>
            <a:spLocks noGrp="1"/>
          </p:cNvSpPr>
          <p:nvPr>
            <p:ph type="body" sz="quarter" idx="14"/>
          </p:nvPr>
        </p:nvSpPr>
        <p:spPr>
          <a:xfrm>
            <a:off x="2474176" y="416650"/>
            <a:ext cx="6353986" cy="198000"/>
          </a:xfrm>
        </p:spPr>
        <p:txBody>
          <a:bodyPr/>
          <a:lstStyle/>
          <a:p>
            <a:r>
              <a:rPr lang="fr-FR" dirty="0"/>
              <a:t>Tuto pédagogique </a:t>
            </a:r>
            <a:r>
              <a:rPr lang="fr-FR" b="0" dirty="0"/>
              <a:t>pour les élèves de terminale </a:t>
            </a:r>
            <a:br>
              <a:rPr lang="fr-FR" b="0" dirty="0"/>
            </a:br>
            <a:r>
              <a:rPr lang="fr-FR" b="0" dirty="0"/>
              <a:t>souhaitant s’inscrire en 1</a:t>
            </a:r>
            <a:r>
              <a:rPr lang="fr-FR" b="0" baseline="30000" dirty="0"/>
              <a:t>re</a:t>
            </a:r>
            <a:r>
              <a:rPr lang="fr-FR" b="0" dirty="0"/>
              <a:t> année de l’enseignement supérieur</a:t>
            </a:r>
          </a:p>
        </p:txBody>
      </p:sp>
      <p:sp>
        <p:nvSpPr>
          <p:cNvPr id="9" name="Espace réservé du contenu 9">
            <a:extLst>
              <a:ext uri="{FF2B5EF4-FFF2-40B4-BE49-F238E27FC236}">
                <a16:creationId xmlns:a16="http://schemas.microsoft.com/office/drawing/2014/main" id="{8BAB8016-5C31-4AEB-8784-10CD4780A56E}"/>
              </a:ext>
            </a:extLst>
          </p:cNvPr>
          <p:cNvSpPr txBox="1">
            <a:spLocks/>
          </p:cNvSpPr>
          <p:nvPr/>
        </p:nvSpPr>
        <p:spPr>
          <a:xfrm>
            <a:off x="900000" y="1368000"/>
            <a:ext cx="5367450" cy="355632"/>
          </a:xfrm>
          <a:prstGeom prst="rect">
            <a:avLst/>
          </a:prstGeom>
        </p:spPr>
        <p:txBody>
          <a:bodyPr vert="horz" lIns="90000" tIns="46800" rIns="90000" bIns="4680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spcAft>
                <a:spcPts val="800"/>
              </a:spcAft>
              <a:buNone/>
            </a:pPr>
            <a:r>
              <a:rPr lang="fr-FR" sz="1200" b="1" dirty="0">
                <a:latin typeface="Arial" panose="020B0604020202020204" pitchFamily="34" charset="0"/>
                <a:cs typeface="Arial" panose="020B0604020202020204" pitchFamily="34" charset="0"/>
              </a:rPr>
              <a:t>Les candidats peuvent commencer à consulter le moteur de recherche </a:t>
            </a:r>
            <a:br>
              <a:rPr lang="fr-FR" sz="1200" b="1" dirty="0">
                <a:latin typeface="Arial" panose="020B0604020202020204" pitchFamily="34" charset="0"/>
                <a:cs typeface="Arial" panose="020B0604020202020204" pitchFamily="34" charset="0"/>
              </a:rPr>
            </a:br>
            <a:r>
              <a:rPr lang="fr-FR" sz="1200" b="1" dirty="0">
                <a:latin typeface="Arial" panose="020B0604020202020204" pitchFamily="34" charset="0"/>
                <a:cs typeface="Arial" panose="020B0604020202020204" pitchFamily="34" charset="0"/>
              </a:rPr>
              <a:t>des formations à partir du 20 décembre 2023.</a:t>
            </a:r>
          </a:p>
        </p:txBody>
      </p:sp>
      <p:cxnSp>
        <p:nvCxnSpPr>
          <p:cNvPr id="3" name="Connecteur droit 2"/>
          <p:cNvCxnSpPr>
            <a:cxnSpLocks/>
            <a:stCxn id="4" idx="4"/>
          </p:cNvCxnSpPr>
          <p:nvPr/>
        </p:nvCxnSpPr>
        <p:spPr>
          <a:xfrm>
            <a:off x="908758" y="2054444"/>
            <a:ext cx="0" cy="2504856"/>
          </a:xfrm>
          <a:prstGeom prst="line">
            <a:avLst/>
          </a:prstGeom>
          <a:ln w="25400" cap="rnd">
            <a:solidFill>
              <a:srgbClr val="000091"/>
            </a:solidFill>
          </a:ln>
        </p:spPr>
        <p:style>
          <a:lnRef idx="1">
            <a:schemeClr val="accent1"/>
          </a:lnRef>
          <a:fillRef idx="0">
            <a:schemeClr val="accent1"/>
          </a:fillRef>
          <a:effectRef idx="0">
            <a:schemeClr val="accent1"/>
          </a:effectRef>
          <a:fontRef idx="minor">
            <a:schemeClr val="tx1"/>
          </a:fontRef>
        </p:style>
      </p:cxnSp>
      <p:sp>
        <p:nvSpPr>
          <p:cNvPr id="4" name="Ellipse 3"/>
          <p:cNvSpPr/>
          <p:nvPr/>
        </p:nvSpPr>
        <p:spPr>
          <a:xfrm>
            <a:off x="840892" y="1918713"/>
            <a:ext cx="135731" cy="135731"/>
          </a:xfrm>
          <a:prstGeom prst="ellipse">
            <a:avLst/>
          </a:prstGeom>
          <a:solidFill>
            <a:srgbClr val="000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0091"/>
              </a:solidFill>
            </a:endParaRPr>
          </a:p>
        </p:txBody>
      </p:sp>
      <p:sp>
        <p:nvSpPr>
          <p:cNvPr id="15" name="Ellipse 14"/>
          <p:cNvSpPr/>
          <p:nvPr/>
        </p:nvSpPr>
        <p:spPr>
          <a:xfrm>
            <a:off x="840891" y="2633887"/>
            <a:ext cx="135731" cy="135731"/>
          </a:xfrm>
          <a:prstGeom prst="ellipse">
            <a:avLst/>
          </a:prstGeom>
          <a:solidFill>
            <a:srgbClr val="000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0091"/>
              </a:solidFill>
            </a:endParaRPr>
          </a:p>
        </p:txBody>
      </p:sp>
      <p:sp>
        <p:nvSpPr>
          <p:cNvPr id="16" name="Ellipse 15"/>
          <p:cNvSpPr/>
          <p:nvPr/>
        </p:nvSpPr>
        <p:spPr>
          <a:xfrm>
            <a:off x="840890" y="3349062"/>
            <a:ext cx="135731" cy="135731"/>
          </a:xfrm>
          <a:prstGeom prst="ellipse">
            <a:avLst/>
          </a:prstGeom>
          <a:solidFill>
            <a:srgbClr val="000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0091"/>
              </a:solidFill>
            </a:endParaRPr>
          </a:p>
        </p:txBody>
      </p:sp>
      <p:sp>
        <p:nvSpPr>
          <p:cNvPr id="20" name="Espace réservé du contenu 9">
            <a:extLst>
              <a:ext uri="{FF2B5EF4-FFF2-40B4-BE49-F238E27FC236}">
                <a16:creationId xmlns:a16="http://schemas.microsoft.com/office/drawing/2014/main" id="{8BAB8016-5C31-4AEB-8784-10CD4780A56E}"/>
              </a:ext>
            </a:extLst>
          </p:cNvPr>
          <p:cNvSpPr txBox="1">
            <a:spLocks/>
          </p:cNvSpPr>
          <p:nvPr/>
        </p:nvSpPr>
        <p:spPr>
          <a:xfrm>
            <a:off x="919816" y="1888819"/>
            <a:ext cx="2968250" cy="2807494"/>
          </a:xfrm>
          <a:prstGeom prst="rect">
            <a:avLst/>
          </a:prstGeom>
        </p:spPr>
        <p:txBody>
          <a:bodyPr vert="horz" lIns="36000" tIns="36000" rIns="36000" bIns="36000" rtlCol="0" anchor="t"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80000" indent="0">
              <a:lnSpc>
                <a:spcPct val="100000"/>
              </a:lnSpc>
              <a:spcBef>
                <a:spcPts val="400"/>
              </a:spcBef>
              <a:buNone/>
            </a:pPr>
            <a:r>
              <a:rPr lang="fr-FR" sz="1000" b="1" cap="all" dirty="0">
                <a:solidFill>
                  <a:srgbClr val="E3000B"/>
                </a:solidFill>
                <a:latin typeface="Arial" panose="020B0604020202020204" pitchFamily="34" charset="0"/>
                <a:cs typeface="Arial" panose="020B0604020202020204" pitchFamily="34" charset="0"/>
              </a:rPr>
              <a:t>Étape 1</a:t>
            </a:r>
          </a:p>
          <a:p>
            <a:pPr marL="351450">
              <a:lnSpc>
                <a:spcPct val="100000"/>
              </a:lnSpc>
              <a:spcBef>
                <a:spcPts val="0"/>
              </a:spcBef>
              <a:buClr>
                <a:schemeClr val="tx1"/>
              </a:buClr>
              <a:buSzPct val="100000"/>
              <a:buFont typeface="Wingdings 3" panose="05040102010807070707" pitchFamily="18" charset="2"/>
              <a:buChar char="Ú"/>
            </a:pPr>
            <a:r>
              <a:rPr lang="fr-FR" sz="900" b="1" dirty="0">
                <a:latin typeface="Arial" panose="020B0604020202020204" pitchFamily="34" charset="0"/>
                <a:cs typeface="Arial" panose="020B0604020202020204" pitchFamily="34" charset="0"/>
              </a:rPr>
              <a:t>Du 17 janvier au 14 mars 2024 inclus</a:t>
            </a:r>
          </a:p>
          <a:p>
            <a:pPr marL="180000" indent="0">
              <a:lnSpc>
                <a:spcPct val="100000"/>
              </a:lnSpc>
              <a:spcBef>
                <a:spcPts val="0"/>
              </a:spcBef>
              <a:buNone/>
            </a:pPr>
            <a:r>
              <a:rPr lang="fr-FR" sz="900" dirty="0">
                <a:latin typeface="Arial" panose="020B0604020202020204" pitchFamily="34" charset="0"/>
                <a:cs typeface="Arial" panose="020B0604020202020204" pitchFamily="34" charset="0"/>
              </a:rPr>
              <a:t>• Début des inscriptions, création du dossier en ligne</a:t>
            </a:r>
          </a:p>
          <a:p>
            <a:pPr marL="180000" indent="0">
              <a:lnSpc>
                <a:spcPct val="100000"/>
              </a:lnSpc>
              <a:spcBef>
                <a:spcPts val="0"/>
              </a:spcBef>
              <a:buNone/>
            </a:pPr>
            <a:r>
              <a:rPr lang="fr-FR" sz="900" dirty="0">
                <a:latin typeface="Arial" panose="020B0604020202020204" pitchFamily="34" charset="0"/>
                <a:cs typeface="Arial" panose="020B0604020202020204" pitchFamily="34" charset="0"/>
              </a:rPr>
              <a:t>• Saisie des vœux </a:t>
            </a:r>
          </a:p>
          <a:p>
            <a:pPr marL="180000" indent="0">
              <a:lnSpc>
                <a:spcPct val="100000"/>
              </a:lnSpc>
              <a:spcBef>
                <a:spcPts val="1200"/>
              </a:spcBef>
              <a:buNone/>
            </a:pPr>
            <a:r>
              <a:rPr lang="fr-FR" sz="1000" b="1" cap="all" dirty="0">
                <a:solidFill>
                  <a:srgbClr val="E3000B"/>
                </a:solidFill>
                <a:latin typeface="Arial" panose="020B0604020202020204" pitchFamily="34" charset="0"/>
                <a:cs typeface="Arial" panose="020B0604020202020204" pitchFamily="34" charset="0"/>
              </a:rPr>
              <a:t>Étape 2</a:t>
            </a:r>
          </a:p>
          <a:p>
            <a:pPr marL="351450">
              <a:lnSpc>
                <a:spcPct val="100000"/>
              </a:lnSpc>
              <a:spcBef>
                <a:spcPts val="0"/>
              </a:spcBef>
              <a:buFont typeface="Wingdings 3" panose="05040102010807070707" pitchFamily="18" charset="2"/>
              <a:buChar char="Ú"/>
            </a:pPr>
            <a:r>
              <a:rPr lang="fr-FR" sz="900" b="1" dirty="0">
                <a:latin typeface="Arial" panose="020B0604020202020204" pitchFamily="34" charset="0"/>
                <a:cs typeface="Arial" panose="020B0604020202020204" pitchFamily="34" charset="0"/>
              </a:rPr>
              <a:t>Du 14 mars au 3 avril 2024 inclus</a:t>
            </a:r>
          </a:p>
          <a:p>
            <a:pPr marL="180000" indent="0">
              <a:lnSpc>
                <a:spcPct val="100000"/>
              </a:lnSpc>
              <a:spcBef>
                <a:spcPts val="0"/>
              </a:spcBef>
              <a:buNone/>
            </a:pPr>
            <a:r>
              <a:rPr lang="fr-FR" sz="900" dirty="0">
                <a:latin typeface="Arial" panose="020B0604020202020204" pitchFamily="34" charset="0"/>
                <a:cs typeface="Arial" panose="020B0604020202020204" pitchFamily="34" charset="0"/>
              </a:rPr>
              <a:t>• Finalisation du dossier de candidature</a:t>
            </a:r>
          </a:p>
          <a:p>
            <a:pPr marL="180000" indent="0">
              <a:lnSpc>
                <a:spcPct val="100000"/>
              </a:lnSpc>
              <a:spcBef>
                <a:spcPts val="0"/>
              </a:spcBef>
              <a:buNone/>
            </a:pPr>
            <a:r>
              <a:rPr lang="fr-FR" sz="900" dirty="0">
                <a:latin typeface="Arial" panose="020B0604020202020204" pitchFamily="34" charset="0"/>
                <a:cs typeface="Arial" panose="020B0604020202020204" pitchFamily="34" charset="0"/>
              </a:rPr>
              <a:t>• Confirmation des vœux</a:t>
            </a:r>
          </a:p>
          <a:p>
            <a:pPr marL="180000" indent="0">
              <a:lnSpc>
                <a:spcPct val="100000"/>
              </a:lnSpc>
              <a:spcBef>
                <a:spcPts val="1200"/>
              </a:spcBef>
              <a:buNone/>
            </a:pPr>
            <a:r>
              <a:rPr lang="fr-FR" sz="1000" b="1" cap="all" dirty="0">
                <a:solidFill>
                  <a:srgbClr val="E3000B"/>
                </a:solidFill>
                <a:latin typeface="Arial" panose="020B0604020202020204" pitchFamily="34" charset="0"/>
                <a:cs typeface="Arial" panose="020B0604020202020204" pitchFamily="34" charset="0"/>
              </a:rPr>
              <a:t>Étape 3</a:t>
            </a:r>
          </a:p>
          <a:p>
            <a:pPr marL="351450">
              <a:lnSpc>
                <a:spcPct val="100000"/>
              </a:lnSpc>
              <a:spcBef>
                <a:spcPts val="0"/>
              </a:spcBef>
              <a:buFont typeface="Wingdings 3" panose="05040102010807070707" pitchFamily="18" charset="2"/>
              <a:buChar char="Ú"/>
            </a:pPr>
            <a:r>
              <a:rPr lang="fr-FR" sz="900" b="1" dirty="0">
                <a:latin typeface="Arial" panose="020B0604020202020204" pitchFamily="34" charset="0"/>
                <a:cs typeface="Arial" panose="020B0604020202020204" pitchFamily="34" charset="0"/>
              </a:rPr>
              <a:t>Du 30 mai au 12 juillet 2024 inclus</a:t>
            </a:r>
          </a:p>
          <a:p>
            <a:pPr marL="180000" indent="0">
              <a:lnSpc>
                <a:spcPct val="100000"/>
              </a:lnSpc>
              <a:spcBef>
                <a:spcPts val="0"/>
              </a:spcBef>
              <a:buNone/>
            </a:pPr>
            <a:r>
              <a:rPr lang="fr-FR" sz="900" dirty="0">
                <a:latin typeface="Arial" panose="020B0604020202020204" pitchFamily="34" charset="0"/>
                <a:cs typeface="Arial" panose="020B0604020202020204" pitchFamily="34" charset="0"/>
              </a:rPr>
              <a:t>• Affichage des propositions d’admission  </a:t>
            </a:r>
          </a:p>
          <a:p>
            <a:pPr marL="180000" indent="0">
              <a:lnSpc>
                <a:spcPct val="100000"/>
              </a:lnSpc>
              <a:spcBef>
                <a:spcPts val="0"/>
              </a:spcBef>
              <a:buNone/>
            </a:pPr>
            <a:r>
              <a:rPr lang="fr-FR" sz="900" dirty="0">
                <a:latin typeface="Arial" panose="020B0604020202020204" pitchFamily="34" charset="0"/>
                <a:cs typeface="Arial" panose="020B0604020202020204" pitchFamily="34" charset="0"/>
              </a:rPr>
              <a:t>• Réponses des candidats</a:t>
            </a:r>
          </a:p>
          <a:p>
            <a:pPr marL="180000" indent="0">
              <a:lnSpc>
                <a:spcPct val="100000"/>
              </a:lnSpc>
              <a:spcBef>
                <a:spcPts val="1200"/>
              </a:spcBef>
              <a:buNone/>
            </a:pPr>
            <a:r>
              <a:rPr lang="fr-FR" sz="1000" b="1" cap="all" dirty="0">
                <a:solidFill>
                  <a:srgbClr val="E3000B"/>
                </a:solidFill>
                <a:latin typeface="Arial" panose="020B0604020202020204" pitchFamily="34" charset="0"/>
                <a:cs typeface="Arial" panose="020B0604020202020204" pitchFamily="34" charset="0"/>
              </a:rPr>
              <a:t>Étape 4</a:t>
            </a:r>
          </a:p>
          <a:p>
            <a:pPr marL="351450">
              <a:lnSpc>
                <a:spcPct val="100000"/>
              </a:lnSpc>
              <a:spcBef>
                <a:spcPts val="0"/>
              </a:spcBef>
              <a:buFont typeface="Wingdings 3" panose="05040102010807070707" pitchFamily="18" charset="2"/>
              <a:buChar char="Ú"/>
            </a:pPr>
            <a:r>
              <a:rPr lang="fr-FR" sz="900" b="1" dirty="0">
                <a:latin typeface="Arial" panose="020B0604020202020204" pitchFamily="34" charset="0"/>
                <a:cs typeface="Arial" panose="020B0604020202020204" pitchFamily="34" charset="0"/>
              </a:rPr>
              <a:t>À partir du 11 juin 2024 inclus </a:t>
            </a:r>
          </a:p>
          <a:p>
            <a:pPr marL="180000" indent="0">
              <a:lnSpc>
                <a:spcPct val="100000"/>
              </a:lnSpc>
              <a:spcBef>
                <a:spcPts val="0"/>
              </a:spcBef>
              <a:buNone/>
            </a:pPr>
            <a:r>
              <a:rPr lang="fr-FR" sz="900" dirty="0">
                <a:latin typeface="Arial" panose="020B0604020202020204" pitchFamily="34" charset="0"/>
                <a:cs typeface="Arial" panose="020B0604020202020204" pitchFamily="34" charset="0"/>
              </a:rPr>
              <a:t>• Phase complémentaire, formulation des vœux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sur les places vacantes</a:t>
            </a:r>
          </a:p>
        </p:txBody>
      </p:sp>
      <p:sp>
        <p:nvSpPr>
          <p:cNvPr id="21" name="Espace réservé du contenu 9">
            <a:extLst>
              <a:ext uri="{FF2B5EF4-FFF2-40B4-BE49-F238E27FC236}">
                <a16:creationId xmlns:a16="http://schemas.microsoft.com/office/drawing/2014/main" id="{8BAB8016-5C31-4AEB-8784-10CD4780A56E}"/>
              </a:ext>
            </a:extLst>
          </p:cNvPr>
          <p:cNvSpPr txBox="1">
            <a:spLocks/>
          </p:cNvSpPr>
          <p:nvPr/>
        </p:nvSpPr>
        <p:spPr>
          <a:xfrm>
            <a:off x="4381500" y="1888819"/>
            <a:ext cx="4240332" cy="2807494"/>
          </a:xfrm>
          <a:prstGeom prst="rect">
            <a:avLst/>
          </a:prstGeom>
        </p:spPr>
        <p:txBody>
          <a:bodyPr vert="horz" lIns="36000" tIns="36000" rIns="36000" bIns="36000" rtlCol="0" anchor="t"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80000" indent="0">
              <a:lnSpc>
                <a:spcPct val="100000"/>
              </a:lnSpc>
              <a:spcBef>
                <a:spcPts val="400"/>
              </a:spcBef>
              <a:buNone/>
            </a:pPr>
            <a:r>
              <a:rPr lang="fr-FR" sz="1000" b="1" cap="all" dirty="0">
                <a:solidFill>
                  <a:srgbClr val="E3000B"/>
                </a:solidFill>
                <a:latin typeface="Arial" panose="020B0604020202020204" pitchFamily="34" charset="0"/>
                <a:cs typeface="Arial" panose="020B0604020202020204" pitchFamily="34" charset="0"/>
              </a:rPr>
              <a:t>Étape 5</a:t>
            </a:r>
          </a:p>
          <a:p>
            <a:pPr marL="351450">
              <a:lnSpc>
                <a:spcPct val="100000"/>
              </a:lnSpc>
              <a:spcBef>
                <a:spcPts val="0"/>
              </a:spcBef>
              <a:buFont typeface="Wingdings 3" panose="05040102010807070707" pitchFamily="18" charset="2"/>
              <a:buChar char="Ú"/>
            </a:pPr>
            <a:r>
              <a:rPr lang="fr-FR" sz="900" b="1" dirty="0">
                <a:latin typeface="Arial" panose="020B0604020202020204" pitchFamily="34" charset="0"/>
                <a:cs typeface="Arial" panose="020B0604020202020204" pitchFamily="34" charset="0"/>
              </a:rPr>
              <a:t>À partir du 4 juillet 2024</a:t>
            </a:r>
          </a:p>
          <a:p>
            <a:pPr marL="180000" indent="0">
              <a:lnSpc>
                <a:spcPct val="100000"/>
              </a:lnSpc>
              <a:spcBef>
                <a:spcPts val="0"/>
              </a:spcBef>
              <a:buNone/>
            </a:pPr>
            <a:r>
              <a:rPr lang="fr-FR" sz="900" dirty="0">
                <a:latin typeface="Arial" panose="020B0604020202020204" pitchFamily="34" charset="0"/>
                <a:cs typeface="Arial" panose="020B0604020202020204" pitchFamily="34" charset="0"/>
              </a:rPr>
              <a:t>• Sollicitation de la CAES (commission d’accès à l’enseignement supérieur)</a:t>
            </a:r>
          </a:p>
          <a:p>
            <a:pPr marL="351450">
              <a:lnSpc>
                <a:spcPct val="100000"/>
              </a:lnSpc>
              <a:spcBef>
                <a:spcPts val="0"/>
              </a:spcBef>
              <a:buFont typeface="Wingdings 3" panose="05040102010807070707" pitchFamily="18" charset="2"/>
              <a:buChar char="Ú"/>
            </a:pPr>
            <a:r>
              <a:rPr lang="fr-FR" sz="900" b="1" dirty="0">
                <a:latin typeface="Arial" panose="020B0604020202020204" pitchFamily="34" charset="0"/>
                <a:cs typeface="Arial" panose="020B0604020202020204" pitchFamily="34" charset="0"/>
              </a:rPr>
              <a:t>À partir du 8 juillet 2024, après les résultats du bac</a:t>
            </a:r>
          </a:p>
          <a:p>
            <a:pPr marL="180000" indent="0">
              <a:lnSpc>
                <a:spcPct val="100000"/>
              </a:lnSpc>
              <a:spcBef>
                <a:spcPts val="0"/>
              </a:spcBef>
              <a:buNone/>
            </a:pPr>
            <a:r>
              <a:rPr lang="fr-FR" sz="900" dirty="0">
                <a:latin typeface="Arial" panose="020B0604020202020204" pitchFamily="34" charset="0"/>
                <a:cs typeface="Arial" panose="020B0604020202020204" pitchFamily="34" charset="0"/>
              </a:rPr>
              <a:t>• Inscription administrative</a:t>
            </a:r>
          </a:p>
        </p:txBody>
      </p:sp>
      <p:cxnSp>
        <p:nvCxnSpPr>
          <p:cNvPr id="22" name="Connecteur droit 21"/>
          <p:cNvCxnSpPr/>
          <p:nvPr/>
        </p:nvCxnSpPr>
        <p:spPr>
          <a:xfrm>
            <a:off x="4440775" y="1939134"/>
            <a:ext cx="0" cy="718014"/>
          </a:xfrm>
          <a:prstGeom prst="line">
            <a:avLst/>
          </a:prstGeom>
          <a:ln w="25400" cap="rnd">
            <a:solidFill>
              <a:srgbClr val="000091"/>
            </a:solidFill>
          </a:ln>
        </p:spPr>
        <p:style>
          <a:lnRef idx="1">
            <a:schemeClr val="accent1"/>
          </a:lnRef>
          <a:fillRef idx="0">
            <a:schemeClr val="accent1"/>
          </a:fillRef>
          <a:effectRef idx="0">
            <a:schemeClr val="accent1"/>
          </a:effectRef>
          <a:fontRef idx="minor">
            <a:schemeClr val="tx1"/>
          </a:fontRef>
        </p:style>
      </p:cxnSp>
      <p:sp>
        <p:nvSpPr>
          <p:cNvPr id="23" name="Ellipse 22"/>
          <p:cNvSpPr/>
          <p:nvPr/>
        </p:nvSpPr>
        <p:spPr>
          <a:xfrm>
            <a:off x="4372909" y="1917702"/>
            <a:ext cx="135731" cy="135731"/>
          </a:xfrm>
          <a:prstGeom prst="ellipse">
            <a:avLst/>
          </a:prstGeom>
          <a:solidFill>
            <a:srgbClr val="000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135473"/>
              </a:solidFill>
            </a:endParaRPr>
          </a:p>
        </p:txBody>
      </p:sp>
      <p:sp>
        <p:nvSpPr>
          <p:cNvPr id="25" name="Ellipse 24"/>
          <p:cNvSpPr/>
          <p:nvPr/>
        </p:nvSpPr>
        <p:spPr>
          <a:xfrm>
            <a:off x="840889" y="4067651"/>
            <a:ext cx="135731" cy="135731"/>
          </a:xfrm>
          <a:prstGeom prst="ellipse">
            <a:avLst/>
          </a:prstGeom>
          <a:solidFill>
            <a:srgbClr val="000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0091"/>
              </a:solidFill>
            </a:endParaRPr>
          </a:p>
        </p:txBody>
      </p:sp>
      <p:sp>
        <p:nvSpPr>
          <p:cNvPr id="10" name="Espace réservé du contenu 9">
            <a:extLst>
              <a:ext uri="{FF2B5EF4-FFF2-40B4-BE49-F238E27FC236}">
                <a16:creationId xmlns:a16="http://schemas.microsoft.com/office/drawing/2014/main" id="{3E8882F2-4E2E-5470-CFF8-D29D33F067F0}"/>
              </a:ext>
            </a:extLst>
          </p:cNvPr>
          <p:cNvSpPr txBox="1">
            <a:spLocks/>
          </p:cNvSpPr>
          <p:nvPr/>
        </p:nvSpPr>
        <p:spPr>
          <a:xfrm>
            <a:off x="900000" y="899999"/>
            <a:ext cx="7560000" cy="288000"/>
          </a:xfrm>
          <a:prstGeom prst="rect">
            <a:avLst/>
          </a:prstGeom>
          <a:noFill/>
        </p:spPr>
        <p:txBody>
          <a:bodyPr vert="horz" lIns="0" tIns="0" rIns="0" bIns="0" rtlCol="0" anchor="ctr" anchorCtr="0">
            <a:noAutofit/>
          </a:bodyPr>
          <a:lstStyle>
            <a:lvl1pPr marL="0" indent="0" algn="l" defTabSz="685800" rtl="0" eaLnBrk="1" latinLnBrk="0" hangingPunct="1">
              <a:lnSpc>
                <a:spcPct val="100000"/>
              </a:lnSpc>
              <a:spcBef>
                <a:spcPts val="0"/>
              </a:spcBef>
              <a:spcAft>
                <a:spcPts val="900"/>
              </a:spcAft>
              <a:buFont typeface="Arial" panose="020B0604020202020204" pitchFamily="34" charset="0"/>
              <a:buNone/>
              <a:defRPr sz="1500" b="1" kern="1200">
                <a:solidFill>
                  <a:schemeClr val="tx1"/>
                </a:solidFill>
                <a:latin typeface="Arial" panose="020B0604020202020204" pitchFamily="34" charset="0"/>
                <a:ea typeface="+mn-ea"/>
                <a:cs typeface="Arial" panose="020B0604020202020204" pitchFamily="34" charset="0"/>
              </a:defRPr>
            </a:lvl1pPr>
            <a:lvl2pPr marL="0" indent="0" algn="l" defTabSz="685800" rtl="0" eaLnBrk="1" latinLnBrk="0" hangingPunct="1">
              <a:lnSpc>
                <a:spcPct val="90000"/>
              </a:lnSpc>
              <a:spcBef>
                <a:spcPts val="375"/>
              </a:spcBef>
              <a:spcAft>
                <a:spcPts val="900"/>
              </a:spcAft>
              <a:buFont typeface="Arial" panose="020B0604020202020204" pitchFamily="34" charset="0"/>
              <a:buNone/>
              <a:defRPr sz="1200" b="1" kern="1200">
                <a:solidFill>
                  <a:schemeClr val="tx1"/>
                </a:solidFill>
                <a:latin typeface="Arial" panose="020B0604020202020204" pitchFamily="34" charset="0"/>
                <a:ea typeface="+mn-ea"/>
                <a:cs typeface="Arial" panose="020B0604020202020204" pitchFamily="34" charset="0"/>
              </a:defRPr>
            </a:lvl2pPr>
            <a:lvl3pPr marL="0" indent="0" algn="l" defTabSz="685800" rtl="0" eaLnBrk="1" latinLnBrk="0" hangingPunct="1">
              <a:lnSpc>
                <a:spcPct val="90000"/>
              </a:lnSpc>
              <a:spcBef>
                <a:spcPts val="375"/>
              </a:spcBef>
              <a:spcAft>
                <a:spcPts val="900"/>
              </a:spcAft>
              <a:buFont typeface="Arial" panose="020B0604020202020204" pitchFamily="34" charset="0"/>
              <a:buNone/>
              <a:defRPr sz="1000" b="1" kern="1200">
                <a:solidFill>
                  <a:schemeClr val="tx1"/>
                </a:solidFill>
                <a:latin typeface="Arial" panose="020B0604020202020204" pitchFamily="34" charset="0"/>
                <a:ea typeface="+mn-ea"/>
                <a:cs typeface="Arial" panose="020B0604020202020204" pitchFamily="34" charset="0"/>
              </a:defRPr>
            </a:lvl3pPr>
            <a:lvl4pPr marL="0" indent="0" algn="l" defTabSz="685800" rtl="0" eaLnBrk="1" latinLnBrk="0" hangingPunct="1">
              <a:lnSpc>
                <a:spcPct val="90000"/>
              </a:lnSpc>
              <a:spcBef>
                <a:spcPts val="375"/>
              </a:spcBef>
              <a:spcAft>
                <a:spcPts val="700"/>
              </a:spcAft>
              <a:buFont typeface="Arial" panose="020B0604020202020204" pitchFamily="34" charset="0"/>
              <a:buNone/>
              <a:defRPr sz="900" b="1" kern="1200">
                <a:solidFill>
                  <a:schemeClr val="tx1"/>
                </a:solidFill>
                <a:latin typeface="Arial" panose="020B0604020202020204" pitchFamily="34" charset="0"/>
                <a:ea typeface="+mn-ea"/>
                <a:cs typeface="Arial" panose="020B0604020202020204" pitchFamily="34" charset="0"/>
              </a:defRPr>
            </a:lvl4pPr>
            <a:lvl5pPr marL="0" indent="0" algn="l" defTabSz="685800" rtl="0" eaLnBrk="1" latinLnBrk="0" hangingPunct="1">
              <a:lnSpc>
                <a:spcPct val="90000"/>
              </a:lnSpc>
              <a:spcBef>
                <a:spcPts val="375"/>
              </a:spcBef>
              <a:spcAft>
                <a:spcPts val="900"/>
              </a:spcAft>
              <a:buFont typeface="Arial" panose="020B0604020202020204" pitchFamily="34" charset="0"/>
              <a:buNone/>
              <a:defRPr sz="800" b="1" kern="1200">
                <a:solidFill>
                  <a:schemeClr val="tx1"/>
                </a:solidFill>
                <a:latin typeface="Arial" panose="020B0604020202020204" pitchFamily="34" charset="0"/>
                <a:ea typeface="+mn-ea"/>
                <a:cs typeface="Arial" panose="020B0604020202020204" pitchFamily="34" charset="0"/>
              </a:defRPr>
            </a:lvl5pPr>
            <a:lvl6pPr marL="0" indent="0" algn="l" defTabSz="685800" rtl="0" eaLnBrk="1" latinLnBrk="0" hangingPunct="1">
              <a:lnSpc>
                <a:spcPct val="90000"/>
              </a:lnSpc>
              <a:spcBef>
                <a:spcPts val="0"/>
              </a:spcBef>
              <a:spcAft>
                <a:spcPts val="1600"/>
              </a:spcAft>
              <a:buFont typeface="Arial" panose="020B0604020202020204" pitchFamily="34" charset="0"/>
              <a:buNone/>
              <a:defRPr sz="800" kern="1200">
                <a:solidFill>
                  <a:schemeClr val="tx1"/>
                </a:solidFill>
                <a:latin typeface="Arial" panose="020B0604020202020204" pitchFamily="34" charset="0"/>
                <a:ea typeface="+mn-ea"/>
                <a:cs typeface="Arial" panose="020B0604020202020204" pitchFamily="34" charset="0"/>
              </a:defRPr>
            </a:lvl6pPr>
            <a:lvl7pPr marL="0" indent="0" algn="l" defTabSz="685800" rtl="0" eaLnBrk="1" latinLnBrk="0" hangingPunct="1">
              <a:lnSpc>
                <a:spcPct val="90000"/>
              </a:lnSpc>
              <a:spcBef>
                <a:spcPts val="0"/>
              </a:spcBef>
              <a:spcAft>
                <a:spcPts val="200"/>
              </a:spcAft>
              <a:buFont typeface="Arial" panose="020B0604020202020204" pitchFamily="34" charset="0"/>
              <a:buNone/>
              <a:defRPr sz="700" kern="1200">
                <a:solidFill>
                  <a:schemeClr val="tx1"/>
                </a:solidFill>
                <a:latin typeface="Arial" panose="020B0604020202020204" pitchFamily="34" charset="0"/>
                <a:ea typeface="+mn-ea"/>
                <a:cs typeface="Arial" panose="020B0604020202020204" pitchFamily="34" charset="0"/>
              </a:defRPr>
            </a:lvl7pPr>
            <a:lvl8pPr marL="0" indent="-72000" algn="l" defTabSz="685800" rtl="0" eaLnBrk="1" latinLnBrk="0" hangingPunct="1">
              <a:lnSpc>
                <a:spcPct val="90000"/>
              </a:lnSpc>
              <a:spcBef>
                <a:spcPts val="0"/>
              </a:spcBef>
              <a:spcAft>
                <a:spcPts val="600"/>
              </a:spcAft>
              <a:buFont typeface="Arial" panose="020B0604020202020204" pitchFamily="34" charset="0"/>
              <a:buChar char="•"/>
              <a:defRPr sz="700" kern="1200">
                <a:solidFill>
                  <a:schemeClr val="tx1"/>
                </a:solidFill>
                <a:latin typeface="Arial" panose="020B0604020202020204" pitchFamily="34" charset="0"/>
                <a:ea typeface="+mn-ea"/>
                <a:cs typeface="Arial" panose="020B0604020202020204" pitchFamily="34" charset="0"/>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spcBef>
                <a:spcPts val="0"/>
              </a:spcBef>
              <a:spcAft>
                <a:spcPts val="1200"/>
              </a:spcAft>
              <a:buNone/>
            </a:pPr>
            <a:r>
              <a:rPr lang="fr-FR" sz="1600" b="1" cap="all" spc="50" dirty="0">
                <a:solidFill>
                  <a:srgbClr val="000091"/>
                </a:solidFill>
                <a:latin typeface="Arial" panose="020B0604020202020204" pitchFamily="34" charset="0"/>
                <a:cs typeface="Arial" panose="020B0604020202020204" pitchFamily="34" charset="0"/>
              </a:rPr>
              <a:t>Parcoursup, c’est quand ?</a:t>
            </a:r>
          </a:p>
        </p:txBody>
      </p:sp>
      <p:pic>
        <p:nvPicPr>
          <p:cNvPr id="11" name="Image 10" descr="Une image contenant texte, capture d’écran, Graphique, graphisme&#10;&#10;Description générée automatiquement">
            <a:hlinkClick r:id="rId2"/>
            <a:extLst>
              <a:ext uri="{FF2B5EF4-FFF2-40B4-BE49-F238E27FC236}">
                <a16:creationId xmlns:a16="http://schemas.microsoft.com/office/drawing/2014/main" id="{8C004483-2469-BF2D-2981-07BA3CB140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9997" y="2673346"/>
            <a:ext cx="3303338" cy="2217579"/>
          </a:xfrm>
          <a:prstGeom prst="rect">
            <a:avLst/>
          </a:prstGeom>
        </p:spPr>
      </p:pic>
    </p:spTree>
    <p:extLst>
      <p:ext uri="{BB962C8B-B14F-4D97-AF65-F5344CB8AC3E}">
        <p14:creationId xmlns:p14="http://schemas.microsoft.com/office/powerpoint/2010/main" val="1044521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texte 7"/>
          <p:cNvSpPr>
            <a:spLocks noGrp="1"/>
          </p:cNvSpPr>
          <p:nvPr>
            <p:ph type="body" sz="quarter" idx="15"/>
          </p:nvPr>
        </p:nvSpPr>
        <p:spPr/>
        <p:txBody>
          <a:bodyPr/>
          <a:lstStyle/>
          <a:p>
            <a:fld id="{17C3E55F-56E8-4AFB-86EF-A66971DE3190}" type="slidenum">
              <a:rPr lang="fr-FR" smtClean="0"/>
              <a:t>5</a:t>
            </a:fld>
            <a:endParaRPr lang="fr-FR" dirty="0"/>
          </a:p>
        </p:txBody>
      </p:sp>
      <p:sp>
        <p:nvSpPr>
          <p:cNvPr id="9" name="Espace réservé du pied de page 5">
            <a:extLst>
              <a:ext uri="{FF2B5EF4-FFF2-40B4-BE49-F238E27FC236}">
                <a16:creationId xmlns:a16="http://schemas.microsoft.com/office/drawing/2014/main" id="{490C1843-92AC-4578-AA6E-F043425E1D51}"/>
              </a:ext>
            </a:extLst>
          </p:cNvPr>
          <p:cNvSpPr>
            <a:spLocks noGrp="1"/>
          </p:cNvSpPr>
          <p:nvPr>
            <p:ph type="ftr" sz="quarter" idx="12"/>
          </p:nvPr>
        </p:nvSpPr>
        <p:spPr>
          <a:xfrm>
            <a:off x="649446" y="4840044"/>
            <a:ext cx="2496993" cy="274097"/>
          </a:xfrm>
        </p:spPr>
        <p:txBody>
          <a:bodyPr/>
          <a:lstStyle/>
          <a:p>
            <a:r>
              <a:rPr lang="fr-FR" b="1" cap="all" dirty="0"/>
              <a:t>Parcoursup ? Facile ! | 2024 |</a:t>
            </a:r>
          </a:p>
        </p:txBody>
      </p:sp>
      <p:sp>
        <p:nvSpPr>
          <p:cNvPr id="12" name="Espace réservé du contenu 9">
            <a:extLst>
              <a:ext uri="{FF2B5EF4-FFF2-40B4-BE49-F238E27FC236}">
                <a16:creationId xmlns:a16="http://schemas.microsoft.com/office/drawing/2014/main" id="{8BAB8016-5C31-4AEB-8784-10CD4780A56E}"/>
              </a:ext>
            </a:extLst>
          </p:cNvPr>
          <p:cNvSpPr txBox="1">
            <a:spLocks/>
          </p:cNvSpPr>
          <p:nvPr/>
        </p:nvSpPr>
        <p:spPr>
          <a:xfrm>
            <a:off x="900000" y="1800000"/>
            <a:ext cx="3245435" cy="1891591"/>
          </a:xfrm>
          <a:prstGeom prst="rect">
            <a:avLst/>
          </a:prstGeom>
        </p:spPr>
        <p:txBody>
          <a:bodyPr vert="horz" lIns="0" tIns="0" rIns="72000" bIns="36000" rtlCol="0" anchor="t"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400"/>
              </a:spcBef>
              <a:spcAft>
                <a:spcPts val="600"/>
              </a:spcAft>
              <a:buClr>
                <a:srgbClr val="E3000B"/>
              </a:buClr>
              <a:buSzPct val="100000"/>
              <a:buFont typeface="Wingdings 3" panose="05040102010807070707" pitchFamily="18" charset="2"/>
              <a:buChar char="Ú"/>
            </a:pPr>
            <a:r>
              <a:rPr lang="fr-FR" sz="1000" dirty="0">
                <a:latin typeface="Arial" panose="020B0604020202020204" pitchFamily="34" charset="0"/>
                <a:cs typeface="Arial" panose="020B0604020202020204" pitchFamily="34" charset="0"/>
              </a:rPr>
              <a:t>votre </a:t>
            </a:r>
            <a:r>
              <a:rPr lang="fr-FR" sz="1000" b="1" dirty="0">
                <a:latin typeface="Arial" panose="020B0604020202020204" pitchFamily="34" charset="0"/>
                <a:cs typeface="Arial" panose="020B0604020202020204" pitchFamily="34" charset="0"/>
              </a:rPr>
              <a:t>INE</a:t>
            </a:r>
            <a:r>
              <a:rPr lang="fr-FR" sz="1000" dirty="0">
                <a:latin typeface="Arial" panose="020B0604020202020204" pitchFamily="34" charset="0"/>
                <a:cs typeface="Arial" panose="020B0604020202020204" pitchFamily="34" charset="0"/>
              </a:rPr>
              <a:t> (identifiant national étudiant, présent</a:t>
            </a:r>
            <a:br>
              <a:rPr lang="fr-FR" sz="1000" dirty="0">
                <a:latin typeface="Arial" panose="020B0604020202020204" pitchFamily="34" charset="0"/>
                <a:cs typeface="Arial" panose="020B0604020202020204" pitchFamily="34" charset="0"/>
              </a:rPr>
            </a:br>
            <a:r>
              <a:rPr lang="fr-FR" sz="1000" dirty="0">
                <a:latin typeface="Arial" panose="020B0604020202020204" pitchFamily="34" charset="0"/>
                <a:cs typeface="Arial" panose="020B0604020202020204" pitchFamily="34" charset="0"/>
              </a:rPr>
              <a:t>sur vos relevés de notes de 1</a:t>
            </a:r>
            <a:r>
              <a:rPr lang="fr-FR" sz="1000" baseline="30000" dirty="0">
                <a:latin typeface="Arial" panose="020B0604020202020204" pitchFamily="34" charset="0"/>
                <a:cs typeface="Arial" panose="020B0604020202020204" pitchFamily="34" charset="0"/>
              </a:rPr>
              <a:t>re</a:t>
            </a:r>
            <a:r>
              <a:rPr lang="fr-FR" sz="1000" dirty="0">
                <a:latin typeface="Arial" panose="020B0604020202020204" pitchFamily="34" charset="0"/>
                <a:cs typeface="Arial" panose="020B0604020202020204" pitchFamily="34" charset="0"/>
              </a:rPr>
              <a:t>) ou </a:t>
            </a:r>
            <a:r>
              <a:rPr lang="fr-FR" sz="1000" b="1" dirty="0">
                <a:latin typeface="Arial" panose="020B0604020202020204" pitchFamily="34" charset="0"/>
                <a:cs typeface="Arial" panose="020B0604020202020204" pitchFamily="34" charset="0"/>
              </a:rPr>
              <a:t>INAA</a:t>
            </a:r>
            <a:r>
              <a:rPr lang="fr-FR" sz="1000" dirty="0">
                <a:latin typeface="Arial" panose="020B0604020202020204" pitchFamily="34" charset="0"/>
                <a:cs typeface="Arial" panose="020B0604020202020204" pitchFamily="34" charset="0"/>
              </a:rPr>
              <a:t> </a:t>
            </a:r>
            <a:br>
              <a:rPr lang="fr-FR" sz="1000" dirty="0">
                <a:latin typeface="Arial" panose="020B0604020202020204" pitchFamily="34" charset="0"/>
                <a:cs typeface="Arial" panose="020B0604020202020204" pitchFamily="34" charset="0"/>
              </a:rPr>
            </a:br>
            <a:r>
              <a:rPr lang="fr-FR" sz="1000" dirty="0">
                <a:latin typeface="Arial" panose="020B0604020202020204" pitchFamily="34" charset="0"/>
                <a:cs typeface="Arial" panose="020B0604020202020204" pitchFamily="34" charset="0"/>
              </a:rPr>
              <a:t>(pour les élèves issus de l’enseignement agricole) ;</a:t>
            </a:r>
          </a:p>
          <a:p>
            <a:pPr>
              <a:lnSpc>
                <a:spcPct val="100000"/>
              </a:lnSpc>
              <a:spcBef>
                <a:spcPts val="0"/>
              </a:spcBef>
              <a:spcAft>
                <a:spcPts val="600"/>
              </a:spcAft>
              <a:buClr>
                <a:srgbClr val="E3000B"/>
              </a:buClr>
              <a:buSzPct val="100000"/>
              <a:buFont typeface="Wingdings 3" panose="05040102010807070707" pitchFamily="18" charset="2"/>
              <a:buChar char="Ú"/>
            </a:pPr>
            <a:r>
              <a:rPr lang="fr-FR" sz="1000" dirty="0">
                <a:latin typeface="Arial" panose="020B0604020202020204" pitchFamily="34" charset="0"/>
                <a:cs typeface="Arial" panose="020B0604020202020204" pitchFamily="34" charset="0"/>
              </a:rPr>
              <a:t>une </a:t>
            </a:r>
            <a:r>
              <a:rPr lang="fr-FR" sz="1000" b="1" dirty="0">
                <a:latin typeface="Arial" panose="020B0604020202020204" pitchFamily="34" charset="0"/>
                <a:cs typeface="Arial" panose="020B0604020202020204" pitchFamily="34" charset="0"/>
              </a:rPr>
              <a:t>adresse mail </a:t>
            </a:r>
            <a:r>
              <a:rPr lang="fr-FR" sz="1000" dirty="0">
                <a:latin typeface="Arial" panose="020B0604020202020204" pitchFamily="34" charset="0"/>
                <a:cs typeface="Arial" panose="020B0604020202020204" pitchFamily="34" charset="0"/>
              </a:rPr>
              <a:t>que vous utilisez.</a:t>
            </a:r>
          </a:p>
          <a:p>
            <a:pPr marL="0" indent="0">
              <a:lnSpc>
                <a:spcPct val="100000"/>
              </a:lnSpc>
              <a:spcBef>
                <a:spcPts val="0"/>
              </a:spcBef>
              <a:spcAft>
                <a:spcPts val="600"/>
              </a:spcAft>
              <a:buNone/>
            </a:pPr>
            <a:r>
              <a:rPr lang="fr-FR" sz="1000" dirty="0">
                <a:latin typeface="Arial" panose="020B0604020202020204" pitchFamily="34" charset="0"/>
                <a:cs typeface="Arial" panose="020B0604020202020204" pitchFamily="34" charset="0"/>
              </a:rPr>
              <a:t>Ces éléments vous permettront de commencer </a:t>
            </a:r>
            <a:br>
              <a:rPr lang="fr-FR" sz="1000" dirty="0">
                <a:latin typeface="Arial" panose="020B0604020202020204" pitchFamily="34" charset="0"/>
                <a:cs typeface="Arial" panose="020B0604020202020204" pitchFamily="34" charset="0"/>
              </a:rPr>
            </a:br>
            <a:r>
              <a:rPr lang="fr-FR" sz="1000" dirty="0">
                <a:latin typeface="Arial" panose="020B0604020202020204" pitchFamily="34" charset="0"/>
                <a:cs typeface="Arial" panose="020B0604020202020204" pitchFamily="34" charset="0"/>
              </a:rPr>
              <a:t>votre inscription et d’obtenir votre numéro de dossier </a:t>
            </a:r>
            <a:r>
              <a:rPr lang="fr-FR" sz="1000" dirty="0" err="1">
                <a:latin typeface="Arial" panose="020B0604020202020204" pitchFamily="34" charset="0"/>
                <a:cs typeface="Arial" panose="020B0604020202020204" pitchFamily="34" charset="0"/>
              </a:rPr>
              <a:t>Parcoursup</a:t>
            </a:r>
            <a:r>
              <a:rPr lang="fr-FR" sz="1000" dirty="0">
                <a:latin typeface="Arial" panose="020B0604020202020204" pitchFamily="34" charset="0"/>
                <a:cs typeface="Arial" panose="020B0604020202020204" pitchFamily="34" charset="0"/>
              </a:rPr>
              <a:t>, puis de créer votre mot de passe. </a:t>
            </a:r>
            <a:br>
              <a:rPr lang="fr-FR" sz="1000" dirty="0">
                <a:latin typeface="Arial" panose="020B0604020202020204" pitchFamily="34" charset="0"/>
                <a:cs typeface="Arial" panose="020B0604020202020204" pitchFamily="34" charset="0"/>
              </a:rPr>
            </a:br>
            <a:r>
              <a:rPr lang="fr-FR" sz="1000" dirty="0">
                <a:latin typeface="Arial" panose="020B0604020202020204" pitchFamily="34" charset="0"/>
                <a:cs typeface="Arial" panose="020B0604020202020204" pitchFamily="34" charset="0"/>
              </a:rPr>
              <a:t>Ceux-ci sont à conserver soigneusement.</a:t>
            </a:r>
          </a:p>
          <a:p>
            <a:pPr>
              <a:lnSpc>
                <a:spcPct val="100000"/>
              </a:lnSpc>
              <a:spcBef>
                <a:spcPts val="400"/>
              </a:spcBef>
              <a:spcAft>
                <a:spcPts val="600"/>
              </a:spcAft>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Cliquez sur </a:t>
            </a:r>
            <a:r>
              <a:rPr lang="fr-FR" sz="1000" b="1" dirty="0">
                <a:latin typeface="Arial" panose="020B0604020202020204" pitchFamily="34" charset="0"/>
                <a:cs typeface="Arial" panose="020B0604020202020204" pitchFamily="34" charset="0"/>
              </a:rPr>
              <a:t>« Se connecter »</a:t>
            </a:r>
            <a:r>
              <a:rPr lang="fr-FR" sz="1000" dirty="0">
                <a:latin typeface="Arial" panose="020B0604020202020204" pitchFamily="34" charset="0"/>
                <a:cs typeface="Arial" panose="020B0604020202020204" pitchFamily="34" charset="0"/>
              </a:rPr>
              <a:t>, puis </a:t>
            </a:r>
            <a:r>
              <a:rPr lang="fr-FR" sz="1000" b="1" dirty="0">
                <a:latin typeface="Arial" panose="020B0604020202020204" pitchFamily="34" charset="0"/>
                <a:cs typeface="Arial" panose="020B0604020202020204" pitchFamily="34" charset="0"/>
              </a:rPr>
              <a:t>« S’inscrire »</a:t>
            </a:r>
            <a:r>
              <a:rPr lang="fr-FR" sz="1000" dirty="0">
                <a:latin typeface="Arial" panose="020B0604020202020204" pitchFamily="34" charset="0"/>
                <a:cs typeface="Arial" panose="020B0604020202020204" pitchFamily="34" charset="0"/>
              </a:rPr>
              <a:t>.</a:t>
            </a:r>
          </a:p>
        </p:txBody>
      </p:sp>
      <p:sp>
        <p:nvSpPr>
          <p:cNvPr id="18" name="Titre 47">
            <a:extLst>
              <a:ext uri="{FF2B5EF4-FFF2-40B4-BE49-F238E27FC236}">
                <a16:creationId xmlns:a16="http://schemas.microsoft.com/office/drawing/2014/main" id="{3AF420EA-9982-449A-90BE-2AF28A52B4B7}"/>
              </a:ext>
            </a:extLst>
          </p:cNvPr>
          <p:cNvSpPr>
            <a:spLocks noGrp="1"/>
          </p:cNvSpPr>
          <p:nvPr>
            <p:ph type="title"/>
          </p:nvPr>
        </p:nvSpPr>
        <p:spPr>
          <a:xfrm>
            <a:off x="2476501" y="161185"/>
            <a:ext cx="6346948" cy="198000"/>
          </a:xfrm>
        </p:spPr>
        <p:txBody>
          <a:bodyPr/>
          <a:lstStyle/>
          <a:p>
            <a:r>
              <a:rPr lang="fr-FR" cap="all"/>
              <a:t>Parcoursup ? Facile !</a:t>
            </a:r>
            <a:endParaRPr lang="fr-FR" cap="all" dirty="0"/>
          </a:p>
        </p:txBody>
      </p:sp>
      <p:sp>
        <p:nvSpPr>
          <p:cNvPr id="23" name="Espace réservé du texte 48">
            <a:extLst>
              <a:ext uri="{FF2B5EF4-FFF2-40B4-BE49-F238E27FC236}">
                <a16:creationId xmlns:a16="http://schemas.microsoft.com/office/drawing/2014/main" id="{103625C9-4179-407D-9FD9-42427686D19B}"/>
              </a:ext>
            </a:extLst>
          </p:cNvPr>
          <p:cNvSpPr>
            <a:spLocks noGrp="1"/>
          </p:cNvSpPr>
          <p:nvPr>
            <p:ph type="body" sz="quarter" idx="14"/>
          </p:nvPr>
        </p:nvSpPr>
        <p:spPr>
          <a:xfrm>
            <a:off x="2474176" y="416650"/>
            <a:ext cx="6353986" cy="198000"/>
          </a:xfrm>
        </p:spPr>
        <p:txBody>
          <a:bodyPr/>
          <a:lstStyle/>
          <a:p>
            <a:r>
              <a:rPr lang="fr-FR" dirty="0"/>
              <a:t>Tuto pédagogique </a:t>
            </a:r>
            <a:r>
              <a:rPr lang="fr-FR" b="0" dirty="0"/>
              <a:t>pour les élèves de terminale </a:t>
            </a:r>
            <a:br>
              <a:rPr lang="fr-FR" b="0" dirty="0"/>
            </a:br>
            <a:r>
              <a:rPr lang="fr-FR" b="0" dirty="0"/>
              <a:t>souhaitant s’inscrire en 1</a:t>
            </a:r>
            <a:r>
              <a:rPr lang="fr-FR" b="0" baseline="30000" dirty="0"/>
              <a:t>re</a:t>
            </a:r>
            <a:r>
              <a:rPr lang="fr-FR" b="0" dirty="0"/>
              <a:t> année de l’enseignement supérieur</a:t>
            </a:r>
          </a:p>
        </p:txBody>
      </p:sp>
      <p:sp>
        <p:nvSpPr>
          <p:cNvPr id="4" name="Espace réservé du contenu 9">
            <a:extLst>
              <a:ext uri="{FF2B5EF4-FFF2-40B4-BE49-F238E27FC236}">
                <a16:creationId xmlns:a16="http://schemas.microsoft.com/office/drawing/2014/main" id="{66AA2480-BBC6-4D48-8546-FDCA0D9B6E57}"/>
              </a:ext>
            </a:extLst>
          </p:cNvPr>
          <p:cNvSpPr txBox="1">
            <a:spLocks/>
          </p:cNvSpPr>
          <p:nvPr/>
        </p:nvSpPr>
        <p:spPr>
          <a:xfrm>
            <a:off x="900000" y="900000"/>
            <a:ext cx="7465195" cy="289173"/>
          </a:xfrm>
          <a:prstGeom prst="rect">
            <a:avLst/>
          </a:prstGeom>
          <a:noFill/>
        </p:spPr>
        <p:txBody>
          <a:bodyPr vert="horz" lIns="0" tIns="0" rIns="0" bIns="0" rtlCol="0" anchor="ctr" anchorCtr="0">
            <a:noAutofit/>
          </a:bodyPr>
          <a:lstStyle>
            <a:lvl1pPr marL="0" indent="0" algn="l" defTabSz="685800" rtl="0" eaLnBrk="1" latinLnBrk="0" hangingPunct="1">
              <a:lnSpc>
                <a:spcPct val="100000"/>
              </a:lnSpc>
              <a:spcBef>
                <a:spcPts val="0"/>
              </a:spcBef>
              <a:spcAft>
                <a:spcPts val="900"/>
              </a:spcAft>
              <a:buFont typeface="Arial" panose="020B0604020202020204" pitchFamily="34" charset="0"/>
              <a:buNone/>
              <a:defRPr sz="1500" b="1" kern="1200">
                <a:solidFill>
                  <a:schemeClr val="tx1"/>
                </a:solidFill>
                <a:latin typeface="Arial" panose="020B0604020202020204" pitchFamily="34" charset="0"/>
                <a:ea typeface="+mn-ea"/>
                <a:cs typeface="Arial" panose="020B0604020202020204" pitchFamily="34" charset="0"/>
              </a:defRPr>
            </a:lvl1pPr>
            <a:lvl2pPr marL="0" indent="0" algn="l" defTabSz="685800" rtl="0" eaLnBrk="1" latinLnBrk="0" hangingPunct="1">
              <a:lnSpc>
                <a:spcPct val="90000"/>
              </a:lnSpc>
              <a:spcBef>
                <a:spcPts val="375"/>
              </a:spcBef>
              <a:spcAft>
                <a:spcPts val="900"/>
              </a:spcAft>
              <a:buFont typeface="Arial" panose="020B0604020202020204" pitchFamily="34" charset="0"/>
              <a:buNone/>
              <a:defRPr sz="1200" b="1" kern="1200">
                <a:solidFill>
                  <a:schemeClr val="tx1"/>
                </a:solidFill>
                <a:latin typeface="Arial" panose="020B0604020202020204" pitchFamily="34" charset="0"/>
                <a:ea typeface="+mn-ea"/>
                <a:cs typeface="Arial" panose="020B0604020202020204" pitchFamily="34" charset="0"/>
              </a:defRPr>
            </a:lvl2pPr>
            <a:lvl3pPr marL="0" indent="0" algn="l" defTabSz="685800" rtl="0" eaLnBrk="1" latinLnBrk="0" hangingPunct="1">
              <a:lnSpc>
                <a:spcPct val="90000"/>
              </a:lnSpc>
              <a:spcBef>
                <a:spcPts val="375"/>
              </a:spcBef>
              <a:spcAft>
                <a:spcPts val="900"/>
              </a:spcAft>
              <a:buFont typeface="Arial" panose="020B0604020202020204" pitchFamily="34" charset="0"/>
              <a:buNone/>
              <a:defRPr sz="1000" b="1" kern="1200">
                <a:solidFill>
                  <a:schemeClr val="tx1"/>
                </a:solidFill>
                <a:latin typeface="Arial" panose="020B0604020202020204" pitchFamily="34" charset="0"/>
                <a:ea typeface="+mn-ea"/>
                <a:cs typeface="Arial" panose="020B0604020202020204" pitchFamily="34" charset="0"/>
              </a:defRPr>
            </a:lvl3pPr>
            <a:lvl4pPr marL="0" indent="0" algn="l" defTabSz="685800" rtl="0" eaLnBrk="1" latinLnBrk="0" hangingPunct="1">
              <a:lnSpc>
                <a:spcPct val="90000"/>
              </a:lnSpc>
              <a:spcBef>
                <a:spcPts val="375"/>
              </a:spcBef>
              <a:spcAft>
                <a:spcPts val="700"/>
              </a:spcAft>
              <a:buFont typeface="Arial" panose="020B0604020202020204" pitchFamily="34" charset="0"/>
              <a:buNone/>
              <a:defRPr sz="900" b="1" kern="1200">
                <a:solidFill>
                  <a:schemeClr val="tx1"/>
                </a:solidFill>
                <a:latin typeface="Arial" panose="020B0604020202020204" pitchFamily="34" charset="0"/>
                <a:ea typeface="+mn-ea"/>
                <a:cs typeface="Arial" panose="020B0604020202020204" pitchFamily="34" charset="0"/>
              </a:defRPr>
            </a:lvl4pPr>
            <a:lvl5pPr marL="0" indent="0" algn="l" defTabSz="685800" rtl="0" eaLnBrk="1" latinLnBrk="0" hangingPunct="1">
              <a:lnSpc>
                <a:spcPct val="90000"/>
              </a:lnSpc>
              <a:spcBef>
                <a:spcPts val="375"/>
              </a:spcBef>
              <a:spcAft>
                <a:spcPts val="900"/>
              </a:spcAft>
              <a:buFont typeface="Arial" panose="020B0604020202020204" pitchFamily="34" charset="0"/>
              <a:buNone/>
              <a:defRPr sz="800" b="1" kern="1200">
                <a:solidFill>
                  <a:schemeClr val="tx1"/>
                </a:solidFill>
                <a:latin typeface="Arial" panose="020B0604020202020204" pitchFamily="34" charset="0"/>
                <a:ea typeface="+mn-ea"/>
                <a:cs typeface="Arial" panose="020B0604020202020204" pitchFamily="34" charset="0"/>
              </a:defRPr>
            </a:lvl5pPr>
            <a:lvl6pPr marL="0" indent="0" algn="l" defTabSz="685800" rtl="0" eaLnBrk="1" latinLnBrk="0" hangingPunct="1">
              <a:lnSpc>
                <a:spcPct val="90000"/>
              </a:lnSpc>
              <a:spcBef>
                <a:spcPts val="0"/>
              </a:spcBef>
              <a:spcAft>
                <a:spcPts val="1600"/>
              </a:spcAft>
              <a:buFont typeface="Arial" panose="020B0604020202020204" pitchFamily="34" charset="0"/>
              <a:buNone/>
              <a:defRPr sz="800" kern="1200">
                <a:solidFill>
                  <a:schemeClr val="tx1"/>
                </a:solidFill>
                <a:latin typeface="Arial" panose="020B0604020202020204" pitchFamily="34" charset="0"/>
                <a:ea typeface="+mn-ea"/>
                <a:cs typeface="Arial" panose="020B0604020202020204" pitchFamily="34" charset="0"/>
              </a:defRPr>
            </a:lvl6pPr>
            <a:lvl7pPr marL="0" indent="0" algn="l" defTabSz="685800" rtl="0" eaLnBrk="1" latinLnBrk="0" hangingPunct="1">
              <a:lnSpc>
                <a:spcPct val="90000"/>
              </a:lnSpc>
              <a:spcBef>
                <a:spcPts val="0"/>
              </a:spcBef>
              <a:spcAft>
                <a:spcPts val="200"/>
              </a:spcAft>
              <a:buFont typeface="Arial" panose="020B0604020202020204" pitchFamily="34" charset="0"/>
              <a:buNone/>
              <a:defRPr sz="700" kern="1200">
                <a:solidFill>
                  <a:schemeClr val="tx1"/>
                </a:solidFill>
                <a:latin typeface="Arial" panose="020B0604020202020204" pitchFamily="34" charset="0"/>
                <a:ea typeface="+mn-ea"/>
                <a:cs typeface="Arial" panose="020B0604020202020204" pitchFamily="34" charset="0"/>
              </a:defRPr>
            </a:lvl7pPr>
            <a:lvl8pPr marL="0" indent="-72000" algn="l" defTabSz="685800" rtl="0" eaLnBrk="1" latinLnBrk="0" hangingPunct="1">
              <a:lnSpc>
                <a:spcPct val="90000"/>
              </a:lnSpc>
              <a:spcBef>
                <a:spcPts val="0"/>
              </a:spcBef>
              <a:spcAft>
                <a:spcPts val="600"/>
              </a:spcAft>
              <a:buFont typeface="Arial" panose="020B0604020202020204" pitchFamily="34" charset="0"/>
              <a:buChar char="•"/>
              <a:defRPr sz="700" kern="1200">
                <a:solidFill>
                  <a:schemeClr val="tx1"/>
                </a:solidFill>
                <a:latin typeface="Arial" panose="020B0604020202020204" pitchFamily="34" charset="0"/>
                <a:ea typeface="+mn-ea"/>
                <a:cs typeface="Arial" panose="020B0604020202020204" pitchFamily="34" charset="0"/>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1200"/>
              </a:spcAft>
              <a:buFont typeface="Arial" panose="020B0604020202020204" pitchFamily="34" charset="0"/>
              <a:buNone/>
            </a:pPr>
            <a:r>
              <a:rPr lang="fr-FR" sz="1600" b="1" cap="all" spc="50" dirty="0">
                <a:solidFill>
                  <a:srgbClr val="000091"/>
                </a:solidFill>
                <a:latin typeface="Arial" panose="020B0604020202020204" pitchFamily="34" charset="0"/>
                <a:cs typeface="Arial" panose="020B0604020202020204" pitchFamily="34" charset="0"/>
              </a:rPr>
              <a:t>Comment créer votre dossier ?</a:t>
            </a:r>
          </a:p>
        </p:txBody>
      </p:sp>
      <p:pic>
        <p:nvPicPr>
          <p:cNvPr id="11" name="Image 10">
            <a:hlinkClick r:id="rId2"/>
            <a:extLst>
              <a:ext uri="{FF2B5EF4-FFF2-40B4-BE49-F238E27FC236}">
                <a16:creationId xmlns:a16="http://schemas.microsoft.com/office/drawing/2014/main" id="{7BC9D534-E2EA-2267-792F-894A0490140D}"/>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301467"/>
            <a:ext cx="4575440" cy="2995618"/>
          </a:xfrm>
          <a:prstGeom prst="rect">
            <a:avLst/>
          </a:prstGeom>
        </p:spPr>
      </p:pic>
      <p:sp>
        <p:nvSpPr>
          <p:cNvPr id="13" name="Rectangle 12">
            <a:extLst>
              <a:ext uri="{FF2B5EF4-FFF2-40B4-BE49-F238E27FC236}">
                <a16:creationId xmlns:a16="http://schemas.microsoft.com/office/drawing/2014/main" id="{52CD60EB-F6B8-AD3F-09FD-61176770C73B}"/>
              </a:ext>
            </a:extLst>
          </p:cNvPr>
          <p:cNvSpPr/>
          <p:nvPr/>
        </p:nvSpPr>
        <p:spPr>
          <a:xfrm>
            <a:off x="900000" y="1368000"/>
            <a:ext cx="3245435"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4" name="Espace réservé du contenu 9">
            <a:extLst>
              <a:ext uri="{FF2B5EF4-FFF2-40B4-BE49-F238E27FC236}">
                <a16:creationId xmlns:a16="http://schemas.microsoft.com/office/drawing/2014/main" id="{A1E4C106-C273-B5A2-39D7-CBE0EE21CCC9}"/>
              </a:ext>
            </a:extLst>
          </p:cNvPr>
          <p:cNvSpPr txBox="1">
            <a:spLocks/>
          </p:cNvSpPr>
          <p:nvPr/>
        </p:nvSpPr>
        <p:spPr>
          <a:xfrm>
            <a:off x="900000" y="1368000"/>
            <a:ext cx="3352280" cy="216000"/>
          </a:xfrm>
          <a:prstGeom prst="rect">
            <a:avLst/>
          </a:prstGeom>
        </p:spPr>
        <p:txBody>
          <a:bodyPr vert="horz" lIns="90000" tIns="46800" rIns="90000" bIns="4680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spcAft>
                <a:spcPts val="800"/>
              </a:spcAft>
              <a:buNone/>
            </a:pPr>
            <a:r>
              <a:rPr lang="fr-FR" sz="1200" b="1" dirty="0">
                <a:latin typeface="Arial" panose="020B0604020202020204" pitchFamily="34" charset="0"/>
                <a:cs typeface="Arial" panose="020B0604020202020204" pitchFamily="34" charset="0"/>
              </a:rPr>
              <a:t>Pour vous inscrire, vous aurez besoin de :</a:t>
            </a:r>
          </a:p>
        </p:txBody>
      </p:sp>
    </p:spTree>
    <p:extLst>
      <p:ext uri="{BB962C8B-B14F-4D97-AF65-F5344CB8AC3E}">
        <p14:creationId xmlns:p14="http://schemas.microsoft.com/office/powerpoint/2010/main" val="532250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F1E35673-3862-7CAD-29A0-9B6DA47949FA}"/>
              </a:ext>
            </a:extLst>
          </p:cNvPr>
          <p:cNvSpPr>
            <a:spLocks noGrp="1"/>
          </p:cNvSpPr>
          <p:nvPr>
            <p:ph type="ftr" sz="quarter" idx="12"/>
          </p:nvPr>
        </p:nvSpPr>
        <p:spPr/>
        <p:txBody>
          <a:bodyPr/>
          <a:lstStyle/>
          <a:p>
            <a:r>
              <a:rPr lang="fr-FR" b="1" cap="all" dirty="0"/>
              <a:t>Parcoursup ? Facile ! | 2024 |</a:t>
            </a:r>
          </a:p>
        </p:txBody>
      </p:sp>
      <p:sp>
        <p:nvSpPr>
          <p:cNvPr id="3" name="Espace réservé du texte 2">
            <a:extLst>
              <a:ext uri="{FF2B5EF4-FFF2-40B4-BE49-F238E27FC236}">
                <a16:creationId xmlns:a16="http://schemas.microsoft.com/office/drawing/2014/main" id="{6E77D5D6-9701-57D1-9114-E406BF7ACB8F}"/>
              </a:ext>
            </a:extLst>
          </p:cNvPr>
          <p:cNvSpPr>
            <a:spLocks noGrp="1"/>
          </p:cNvSpPr>
          <p:nvPr>
            <p:ph type="body" sz="quarter" idx="15"/>
          </p:nvPr>
        </p:nvSpPr>
        <p:spPr/>
        <p:txBody>
          <a:bodyPr/>
          <a:lstStyle/>
          <a:p>
            <a:r>
              <a:rPr lang="fr-FR" dirty="0"/>
              <a:t>6</a:t>
            </a:r>
          </a:p>
        </p:txBody>
      </p:sp>
      <p:sp>
        <p:nvSpPr>
          <p:cNvPr id="6" name="Titre 47">
            <a:extLst>
              <a:ext uri="{FF2B5EF4-FFF2-40B4-BE49-F238E27FC236}">
                <a16:creationId xmlns:a16="http://schemas.microsoft.com/office/drawing/2014/main" id="{BB238A9E-02FC-056B-3D04-EEE790DB39F1}"/>
              </a:ext>
            </a:extLst>
          </p:cNvPr>
          <p:cNvSpPr>
            <a:spLocks noGrp="1"/>
          </p:cNvSpPr>
          <p:nvPr>
            <p:ph type="title"/>
          </p:nvPr>
        </p:nvSpPr>
        <p:spPr>
          <a:xfrm>
            <a:off x="2476501" y="161185"/>
            <a:ext cx="6346948" cy="198000"/>
          </a:xfrm>
        </p:spPr>
        <p:txBody>
          <a:bodyPr/>
          <a:lstStyle/>
          <a:p>
            <a:r>
              <a:rPr lang="fr-FR" cap="all"/>
              <a:t>Parcoursup ? Facile !</a:t>
            </a:r>
            <a:endParaRPr lang="fr-FR" cap="all" dirty="0"/>
          </a:p>
        </p:txBody>
      </p:sp>
      <p:sp>
        <p:nvSpPr>
          <p:cNvPr id="7" name="Espace réservé du texte 48">
            <a:extLst>
              <a:ext uri="{FF2B5EF4-FFF2-40B4-BE49-F238E27FC236}">
                <a16:creationId xmlns:a16="http://schemas.microsoft.com/office/drawing/2014/main" id="{D87BC358-548A-8AB4-C91E-DA8B21539C88}"/>
              </a:ext>
            </a:extLst>
          </p:cNvPr>
          <p:cNvSpPr>
            <a:spLocks noGrp="1"/>
          </p:cNvSpPr>
          <p:nvPr>
            <p:ph type="body" sz="quarter" idx="14"/>
          </p:nvPr>
        </p:nvSpPr>
        <p:spPr>
          <a:xfrm>
            <a:off x="2474176" y="416650"/>
            <a:ext cx="6353986" cy="198000"/>
          </a:xfrm>
        </p:spPr>
        <p:txBody>
          <a:bodyPr/>
          <a:lstStyle/>
          <a:p>
            <a:r>
              <a:rPr lang="fr-FR" dirty="0"/>
              <a:t>Tuto pédagogique </a:t>
            </a:r>
            <a:r>
              <a:rPr lang="fr-FR" b="0" dirty="0"/>
              <a:t>pour les élèves de terminale </a:t>
            </a:r>
            <a:br>
              <a:rPr lang="fr-FR" b="0" dirty="0"/>
            </a:br>
            <a:r>
              <a:rPr lang="fr-FR" b="0" dirty="0"/>
              <a:t>souhaitant s’inscrire en 1</a:t>
            </a:r>
            <a:r>
              <a:rPr lang="fr-FR" b="0" baseline="30000" dirty="0"/>
              <a:t>re</a:t>
            </a:r>
            <a:r>
              <a:rPr lang="fr-FR" b="0" dirty="0"/>
              <a:t> année de l’enseignement supérieur</a:t>
            </a:r>
          </a:p>
        </p:txBody>
      </p:sp>
      <p:sp>
        <p:nvSpPr>
          <p:cNvPr id="9" name="Légende : encadrée à une bordure 6">
            <a:extLst>
              <a:ext uri="{FF2B5EF4-FFF2-40B4-BE49-F238E27FC236}">
                <a16:creationId xmlns:a16="http://schemas.microsoft.com/office/drawing/2014/main" id="{781017E7-9BFB-A840-7A06-ABB7A3A69CED}"/>
              </a:ext>
            </a:extLst>
          </p:cNvPr>
          <p:cNvSpPr/>
          <p:nvPr/>
        </p:nvSpPr>
        <p:spPr>
          <a:xfrm>
            <a:off x="4500000" y="1648112"/>
            <a:ext cx="4140000" cy="2644642"/>
          </a:xfrm>
          <a:prstGeom prst="accentCallout1">
            <a:avLst>
              <a:gd name="adj1" fmla="val 69103"/>
              <a:gd name="adj2" fmla="val -575"/>
              <a:gd name="adj3" fmla="val 36741"/>
              <a:gd name="adj4" fmla="val -619"/>
            </a:avLst>
          </a:prstGeom>
          <a:solidFill>
            <a:schemeClr val="tx1">
              <a:alpha val="5000"/>
            </a:schemeClr>
          </a:solidFill>
          <a:ln w="31750" cap="rnd">
            <a:solidFill>
              <a:srgbClr val="E3000B"/>
            </a:solidFill>
            <a:round/>
          </a:ln>
        </p:spPr>
        <p:style>
          <a:lnRef idx="2">
            <a:schemeClr val="accent1">
              <a:shade val="50000"/>
            </a:schemeClr>
          </a:lnRef>
          <a:fillRef idx="1">
            <a:schemeClr val="accent1"/>
          </a:fillRef>
          <a:effectRef idx="0">
            <a:schemeClr val="accent1"/>
          </a:effectRef>
          <a:fontRef idx="minor">
            <a:schemeClr val="lt1"/>
          </a:fontRef>
        </p:style>
        <p:txBody>
          <a:bodyPr lIns="72000" tIns="0" rIns="0" bIns="0" rtlCol="0" anchor="ctr" anchorCtr="0"/>
          <a:lstStyle/>
          <a:p>
            <a:r>
              <a:rPr lang="fr-FR" sz="1000" dirty="0">
                <a:solidFill>
                  <a:schemeClr val="tx1"/>
                </a:solidFill>
                <a:latin typeface="Arial" panose="020B0604020202020204" pitchFamily="34" charset="0"/>
                <a:cs typeface="Arial" panose="020B0604020202020204" pitchFamily="34" charset="0"/>
              </a:rPr>
              <a:t>Vérifiez les informations qui sont remontées par votre lycée dans les rubriques </a:t>
            </a:r>
            <a:r>
              <a:rPr lang="fr-FR" sz="1000" b="1" dirty="0">
                <a:solidFill>
                  <a:schemeClr val="tx1"/>
                </a:solidFill>
                <a:latin typeface="Arial" panose="020B0604020202020204" pitchFamily="34" charset="0"/>
                <a:cs typeface="Arial" panose="020B0604020202020204" pitchFamily="34" charset="0"/>
              </a:rPr>
              <a:t>« Scolarité »</a:t>
            </a:r>
            <a:r>
              <a:rPr lang="fr-FR" sz="1000" dirty="0">
                <a:solidFill>
                  <a:schemeClr val="tx1"/>
                </a:solidFill>
                <a:latin typeface="Arial" panose="020B0604020202020204" pitchFamily="34" charset="0"/>
                <a:cs typeface="Arial" panose="020B0604020202020204" pitchFamily="34" charset="0"/>
              </a:rPr>
              <a:t>, </a:t>
            </a:r>
            <a:r>
              <a:rPr lang="fr-FR" sz="1000" b="1" dirty="0">
                <a:solidFill>
                  <a:schemeClr val="tx1"/>
                </a:solidFill>
                <a:latin typeface="Arial" panose="020B0604020202020204" pitchFamily="34" charset="0"/>
                <a:cs typeface="Arial" panose="020B0604020202020204" pitchFamily="34" charset="0"/>
              </a:rPr>
              <a:t>« Baccalauréat » </a:t>
            </a:r>
            <a:r>
              <a:rPr lang="fr-FR" sz="1000" dirty="0">
                <a:solidFill>
                  <a:schemeClr val="tx1"/>
                </a:solidFill>
                <a:latin typeface="Arial" panose="020B0604020202020204" pitchFamily="34" charset="0"/>
                <a:cs typeface="Arial" panose="020B0604020202020204" pitchFamily="34" charset="0"/>
              </a:rPr>
              <a:t>et </a:t>
            </a:r>
            <a:r>
              <a:rPr lang="fr-FR" sz="1000" b="1" dirty="0">
                <a:solidFill>
                  <a:schemeClr val="tx1"/>
                </a:solidFill>
                <a:latin typeface="Arial" panose="020B0604020202020204" pitchFamily="34" charset="0"/>
                <a:cs typeface="Arial" panose="020B0604020202020204" pitchFamily="34" charset="0"/>
              </a:rPr>
              <a:t>« Bulletins scolaires »</a:t>
            </a:r>
            <a:r>
              <a:rPr lang="fr-FR" sz="1000" dirty="0">
                <a:solidFill>
                  <a:schemeClr val="tx1"/>
                </a:solidFill>
                <a:latin typeface="Arial" panose="020B0604020202020204" pitchFamily="34" charset="0"/>
                <a:cs typeface="Arial" panose="020B0604020202020204" pitchFamily="34" charset="0"/>
              </a:rPr>
              <a:t>. </a:t>
            </a:r>
            <a:br>
              <a:rPr lang="fr-FR" sz="1000" dirty="0">
                <a:solidFill>
                  <a:schemeClr val="tx1"/>
                </a:solidFill>
                <a:latin typeface="Arial" panose="020B0604020202020204" pitchFamily="34" charset="0"/>
                <a:cs typeface="Arial" panose="020B0604020202020204" pitchFamily="34" charset="0"/>
              </a:rPr>
            </a:br>
            <a:r>
              <a:rPr lang="fr-FR" sz="1000" dirty="0">
                <a:solidFill>
                  <a:schemeClr val="tx1"/>
                </a:solidFill>
                <a:latin typeface="Arial" panose="020B0604020202020204" pitchFamily="34" charset="0"/>
                <a:cs typeface="Arial" panose="020B0604020202020204" pitchFamily="34" charset="0"/>
              </a:rPr>
              <a:t>Signalez rapidement toute erreur au service de la scolarité, </a:t>
            </a:r>
            <a:br>
              <a:rPr lang="fr-FR" sz="1000" dirty="0">
                <a:solidFill>
                  <a:schemeClr val="tx1"/>
                </a:solidFill>
                <a:latin typeface="Arial" panose="020B0604020202020204" pitchFamily="34" charset="0"/>
                <a:cs typeface="Arial" panose="020B0604020202020204" pitchFamily="34" charset="0"/>
              </a:rPr>
            </a:br>
            <a:r>
              <a:rPr lang="fr-FR" sz="1000" dirty="0">
                <a:solidFill>
                  <a:schemeClr val="tx1"/>
                </a:solidFill>
                <a:latin typeface="Arial" panose="020B0604020202020204" pitchFamily="34" charset="0"/>
                <a:cs typeface="Arial" panose="020B0604020202020204" pitchFamily="34" charset="0"/>
              </a:rPr>
              <a:t>avant le </a:t>
            </a:r>
            <a:r>
              <a:rPr lang="fr-FR" sz="1000" b="1" dirty="0">
                <a:solidFill>
                  <a:schemeClr val="tx1"/>
                </a:solidFill>
                <a:latin typeface="Arial" panose="020B0604020202020204" pitchFamily="34" charset="0"/>
                <a:cs typeface="Arial" panose="020B0604020202020204" pitchFamily="34" charset="0"/>
              </a:rPr>
              <a:t>3 avril 2024</a:t>
            </a:r>
            <a:r>
              <a:rPr lang="fr-FR" sz="1000" dirty="0">
                <a:solidFill>
                  <a:schemeClr val="tx1"/>
                </a:solidFill>
                <a:latin typeface="Arial" panose="020B0604020202020204" pitchFamily="34" charset="0"/>
                <a:cs typeface="Arial" panose="020B0604020202020204" pitchFamily="34" charset="0"/>
              </a:rPr>
              <a:t>.</a:t>
            </a:r>
          </a:p>
          <a:p>
            <a:pPr>
              <a:spcBef>
                <a:spcPts val="600"/>
              </a:spcBef>
            </a:pPr>
            <a:r>
              <a:rPr lang="fr-FR" sz="1000" b="1" dirty="0">
                <a:solidFill>
                  <a:srgbClr val="E3000B"/>
                </a:solidFill>
                <a:latin typeface="Arial" panose="020B0604020202020204" pitchFamily="34" charset="0"/>
                <a:cs typeface="Arial" panose="020B0604020202020204" pitchFamily="34" charset="0"/>
              </a:rPr>
              <a:t>Cordées de la réussite :</a:t>
            </a:r>
            <a:r>
              <a:rPr lang="fr-FR" sz="1000" b="1" dirty="0">
                <a:solidFill>
                  <a:schemeClr val="tx1"/>
                </a:solidFill>
                <a:latin typeface="Arial" panose="020B0604020202020204" pitchFamily="34" charset="0"/>
                <a:cs typeface="Arial" panose="020B0604020202020204" pitchFamily="34" charset="0"/>
              </a:rPr>
              <a:t> </a:t>
            </a:r>
            <a:r>
              <a:rPr lang="fr-FR" sz="1000" dirty="0">
                <a:solidFill>
                  <a:schemeClr val="tx1"/>
                </a:solidFill>
                <a:latin typeface="Arial" panose="020B0604020202020204" pitchFamily="34" charset="0"/>
                <a:cs typeface="Arial" panose="020B0604020202020204" pitchFamily="34" charset="0"/>
              </a:rPr>
              <a:t>si vous avez participé à une </a:t>
            </a:r>
            <a:r>
              <a:rPr lang="fr-FR" sz="1000" b="1" dirty="0">
                <a:solidFill>
                  <a:schemeClr val="tx1"/>
                </a:solidFill>
                <a:latin typeface="Arial" panose="020B0604020202020204" pitchFamily="34" charset="0"/>
                <a:cs typeface="Arial" panose="020B0604020202020204" pitchFamily="34" charset="0"/>
              </a:rPr>
              <a:t>Cordée </a:t>
            </a:r>
            <a:br>
              <a:rPr lang="fr-FR" sz="1000" b="1" dirty="0">
                <a:solidFill>
                  <a:schemeClr val="tx1"/>
                </a:solidFill>
                <a:latin typeface="Arial" panose="020B0604020202020204" pitchFamily="34" charset="0"/>
                <a:cs typeface="Arial" panose="020B0604020202020204" pitchFamily="34" charset="0"/>
              </a:rPr>
            </a:br>
            <a:r>
              <a:rPr lang="fr-FR" sz="1000" b="1" dirty="0">
                <a:solidFill>
                  <a:schemeClr val="tx1"/>
                </a:solidFill>
                <a:latin typeface="Arial" panose="020B0604020202020204" pitchFamily="34" charset="0"/>
                <a:cs typeface="Arial" panose="020B0604020202020204" pitchFamily="34" charset="0"/>
              </a:rPr>
              <a:t>de la réussite </a:t>
            </a:r>
            <a:r>
              <a:rPr lang="fr-FR" sz="1000" dirty="0">
                <a:solidFill>
                  <a:schemeClr val="tx1"/>
                </a:solidFill>
                <a:latin typeface="Arial" panose="020B0604020202020204" pitchFamily="34" charset="0"/>
                <a:cs typeface="Arial" panose="020B0604020202020204" pitchFamily="34" charset="0"/>
              </a:rPr>
              <a:t>en classe de 1</a:t>
            </a:r>
            <a:r>
              <a:rPr lang="fr-FR" sz="1000" baseline="30000" dirty="0">
                <a:solidFill>
                  <a:schemeClr val="tx1"/>
                </a:solidFill>
                <a:latin typeface="Arial" panose="020B0604020202020204" pitchFamily="34" charset="0"/>
                <a:cs typeface="Arial" panose="020B0604020202020204" pitchFamily="34" charset="0"/>
              </a:rPr>
              <a:t>re</a:t>
            </a:r>
            <a:r>
              <a:rPr lang="fr-FR" sz="1000" dirty="0">
                <a:solidFill>
                  <a:schemeClr val="tx1"/>
                </a:solidFill>
                <a:latin typeface="Arial" panose="020B0604020202020204" pitchFamily="34" charset="0"/>
                <a:cs typeface="Arial" panose="020B0604020202020204" pitchFamily="34" charset="0"/>
              </a:rPr>
              <a:t> et/ou de terminale, cette information figure dans votre dossier. </a:t>
            </a:r>
            <a:br>
              <a:rPr lang="fr-FR" sz="1000" dirty="0">
                <a:solidFill>
                  <a:schemeClr val="tx1"/>
                </a:solidFill>
                <a:latin typeface="Arial" panose="020B0604020202020204" pitchFamily="34" charset="0"/>
                <a:cs typeface="Arial" panose="020B0604020202020204" pitchFamily="34" charset="0"/>
              </a:rPr>
            </a:br>
            <a:r>
              <a:rPr lang="fr-FR" sz="1000" dirty="0">
                <a:solidFill>
                  <a:schemeClr val="tx1"/>
                </a:solidFill>
                <a:latin typeface="Arial" panose="020B0604020202020204" pitchFamily="34" charset="0"/>
                <a:cs typeface="Arial" panose="020B0604020202020204" pitchFamily="34" charset="0"/>
              </a:rPr>
              <a:t>Il vous sera demandé dans votre </a:t>
            </a:r>
            <a:r>
              <a:rPr lang="fr-FR" sz="1000" b="1" dirty="0">
                <a:solidFill>
                  <a:schemeClr val="tx1"/>
                </a:solidFill>
                <a:latin typeface="Arial" panose="020B0604020202020204" pitchFamily="34" charset="0"/>
                <a:cs typeface="Arial" panose="020B0604020202020204" pitchFamily="34" charset="0"/>
              </a:rPr>
              <a:t>dossier Parcoursup </a:t>
            </a:r>
            <a:br>
              <a:rPr lang="fr-FR" sz="1000" b="1" dirty="0">
                <a:solidFill>
                  <a:schemeClr val="tx1"/>
                </a:solidFill>
                <a:latin typeface="Arial" panose="020B0604020202020204" pitchFamily="34" charset="0"/>
                <a:cs typeface="Arial" panose="020B0604020202020204" pitchFamily="34" charset="0"/>
              </a:rPr>
            </a:br>
            <a:r>
              <a:rPr lang="fr-FR" sz="1000" dirty="0">
                <a:solidFill>
                  <a:schemeClr val="tx1"/>
                </a:solidFill>
                <a:latin typeface="Arial" panose="020B0604020202020204" pitchFamily="34" charset="0"/>
                <a:cs typeface="Arial" panose="020B0604020202020204" pitchFamily="34" charset="0"/>
              </a:rPr>
              <a:t>si vous souhaitez que cette information soit transmise aux formations </a:t>
            </a:r>
            <a:br>
              <a:rPr lang="fr-FR" sz="1000" dirty="0">
                <a:solidFill>
                  <a:schemeClr val="tx1"/>
                </a:solidFill>
                <a:latin typeface="Arial" panose="020B0604020202020204" pitchFamily="34" charset="0"/>
                <a:cs typeface="Arial" panose="020B0604020202020204" pitchFamily="34" charset="0"/>
              </a:rPr>
            </a:br>
            <a:r>
              <a:rPr lang="fr-FR" sz="1000" dirty="0">
                <a:solidFill>
                  <a:schemeClr val="tx1"/>
                </a:solidFill>
                <a:latin typeface="Arial" panose="020B0604020202020204" pitchFamily="34" charset="0"/>
                <a:cs typeface="Arial" panose="020B0604020202020204" pitchFamily="34" charset="0"/>
              </a:rPr>
              <a:t>pour lesquelles vous allez formuler des vœux. Il est dans </a:t>
            </a:r>
            <a:br>
              <a:rPr lang="fr-FR" sz="1000" dirty="0">
                <a:solidFill>
                  <a:schemeClr val="tx1"/>
                </a:solidFill>
                <a:latin typeface="Arial" panose="020B0604020202020204" pitchFamily="34" charset="0"/>
                <a:cs typeface="Arial" panose="020B0604020202020204" pitchFamily="34" charset="0"/>
              </a:rPr>
            </a:br>
            <a:r>
              <a:rPr lang="fr-FR" sz="1000" dirty="0">
                <a:solidFill>
                  <a:schemeClr val="tx1"/>
                </a:solidFill>
                <a:latin typeface="Arial" panose="020B0604020202020204" pitchFamily="34" charset="0"/>
                <a:cs typeface="Arial" panose="020B0604020202020204" pitchFamily="34" charset="0"/>
              </a:rPr>
              <a:t>votre intérêt de dire oui, car de nombreuses formations en tiennent compte dans leurs critères de classement des dossiers. </a:t>
            </a:r>
            <a:br>
              <a:rPr lang="fr-FR" sz="1000" dirty="0">
                <a:solidFill>
                  <a:schemeClr val="tx1"/>
                </a:solidFill>
                <a:latin typeface="Arial" panose="020B0604020202020204" pitchFamily="34" charset="0"/>
                <a:cs typeface="Arial" panose="020B0604020202020204" pitchFamily="34" charset="0"/>
              </a:rPr>
            </a:br>
            <a:r>
              <a:rPr lang="fr-FR" sz="1000" b="1" dirty="0">
                <a:solidFill>
                  <a:schemeClr val="tx1"/>
                </a:solidFill>
                <a:latin typeface="Arial" panose="020B0604020202020204" pitchFamily="34" charset="0"/>
                <a:cs typeface="Arial" panose="020B0604020202020204" pitchFamily="34" charset="0"/>
              </a:rPr>
              <a:t>Si cette information ne figure pas dans votre dossier Parcoursup, contactez le proviseur de votre lycée pour qu'il mette à jour</a:t>
            </a:r>
            <a:br>
              <a:rPr lang="fr-FR" sz="1000" b="1" dirty="0">
                <a:solidFill>
                  <a:schemeClr val="tx1"/>
                </a:solidFill>
                <a:latin typeface="Arial" panose="020B0604020202020204" pitchFamily="34" charset="0"/>
                <a:cs typeface="Arial" panose="020B0604020202020204" pitchFamily="34" charset="0"/>
              </a:rPr>
            </a:br>
            <a:r>
              <a:rPr lang="fr-FR" sz="1000" b="1" dirty="0">
                <a:solidFill>
                  <a:schemeClr val="tx1"/>
                </a:solidFill>
                <a:latin typeface="Arial" panose="020B0604020202020204" pitchFamily="34" charset="0"/>
                <a:cs typeface="Arial" panose="020B0604020202020204" pitchFamily="34" charset="0"/>
              </a:rPr>
              <a:t>votre dossier.</a:t>
            </a:r>
          </a:p>
        </p:txBody>
      </p:sp>
      <p:sp>
        <p:nvSpPr>
          <p:cNvPr id="10" name="Espace réservé du contenu 9">
            <a:extLst>
              <a:ext uri="{FF2B5EF4-FFF2-40B4-BE49-F238E27FC236}">
                <a16:creationId xmlns:a16="http://schemas.microsoft.com/office/drawing/2014/main" id="{9E78AD75-CC94-227D-B0CC-B73E127F6F8F}"/>
              </a:ext>
            </a:extLst>
          </p:cNvPr>
          <p:cNvSpPr txBox="1">
            <a:spLocks/>
          </p:cNvSpPr>
          <p:nvPr/>
        </p:nvSpPr>
        <p:spPr>
          <a:xfrm>
            <a:off x="900000" y="972000"/>
            <a:ext cx="7811832" cy="233475"/>
          </a:xfrm>
          <a:prstGeom prst="rect">
            <a:avLst/>
          </a:prstGeom>
        </p:spPr>
        <p:txBody>
          <a:bodyPr vert="horz" lIns="0" tIns="0" rIns="0" bIns="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1200"/>
              </a:spcAft>
              <a:buNone/>
            </a:pPr>
            <a:r>
              <a:rPr lang="fr-FR" sz="1200" b="1" cap="all" spc="50" dirty="0">
                <a:solidFill>
                  <a:srgbClr val="000091"/>
                </a:solidFill>
                <a:latin typeface="Arial" panose="020B0604020202020204" pitchFamily="34" charset="0"/>
                <a:cs typeface="Arial" panose="020B0604020202020204" pitchFamily="34" charset="0"/>
              </a:rPr>
              <a:t>Comment créer votre dossier ? </a:t>
            </a:r>
            <a:r>
              <a:rPr lang="fr-FR" sz="1000" cap="all" spc="50" dirty="0">
                <a:solidFill>
                  <a:srgbClr val="000091"/>
                </a:solidFill>
                <a:latin typeface="Arial" panose="020B0604020202020204" pitchFamily="34" charset="0"/>
                <a:cs typeface="Arial" panose="020B0604020202020204" pitchFamily="34" charset="0"/>
              </a:rPr>
              <a:t>(suite)</a:t>
            </a:r>
          </a:p>
        </p:txBody>
      </p:sp>
      <p:sp>
        <p:nvSpPr>
          <p:cNvPr id="8" name="Espace réservé du contenu 9">
            <a:extLst>
              <a:ext uri="{FF2B5EF4-FFF2-40B4-BE49-F238E27FC236}">
                <a16:creationId xmlns:a16="http://schemas.microsoft.com/office/drawing/2014/main" id="{B7F9A6BD-D945-84F9-4325-4214FC936293}"/>
              </a:ext>
            </a:extLst>
          </p:cNvPr>
          <p:cNvSpPr txBox="1">
            <a:spLocks/>
          </p:cNvSpPr>
          <p:nvPr/>
        </p:nvSpPr>
        <p:spPr>
          <a:xfrm>
            <a:off x="900000" y="1800000"/>
            <a:ext cx="3189288" cy="2587861"/>
          </a:xfrm>
          <a:prstGeom prst="rect">
            <a:avLst/>
          </a:prstGeom>
        </p:spPr>
        <p:txBody>
          <a:bodyPr vert="horz" lIns="0" tIns="0" rIns="0" bIns="0" rtlCol="0" anchor="t"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400"/>
              </a:spcBef>
              <a:spcAft>
                <a:spcPts val="600"/>
              </a:spcAft>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Saisissez votre </a:t>
            </a:r>
            <a:r>
              <a:rPr lang="fr-FR" sz="1000" b="1" dirty="0">
                <a:latin typeface="Arial" panose="020B0604020202020204" pitchFamily="34" charset="0"/>
                <a:cs typeface="Arial" panose="020B0604020202020204" pitchFamily="34" charset="0"/>
              </a:rPr>
              <a:t>date de naissance </a:t>
            </a:r>
            <a:r>
              <a:rPr lang="fr-FR" sz="1000" dirty="0">
                <a:latin typeface="Arial" panose="020B0604020202020204" pitchFamily="34" charset="0"/>
                <a:cs typeface="Arial" panose="020B0604020202020204" pitchFamily="34" charset="0"/>
              </a:rPr>
              <a:t>et votre </a:t>
            </a:r>
            <a:r>
              <a:rPr lang="fr-FR" sz="1000" b="1" dirty="0">
                <a:latin typeface="Arial" panose="020B0604020202020204" pitchFamily="34" charset="0"/>
                <a:cs typeface="Arial" panose="020B0604020202020204" pitchFamily="34" charset="0"/>
              </a:rPr>
              <a:t>numéro </a:t>
            </a:r>
            <a:br>
              <a:rPr lang="fr-FR" sz="1000" b="1" dirty="0">
                <a:latin typeface="Arial" panose="020B0604020202020204" pitchFamily="34" charset="0"/>
                <a:cs typeface="Arial" panose="020B0604020202020204" pitchFamily="34" charset="0"/>
              </a:rPr>
            </a:br>
            <a:r>
              <a:rPr lang="fr-FR" sz="1000" b="1" dirty="0">
                <a:latin typeface="Arial" panose="020B0604020202020204" pitchFamily="34" charset="0"/>
                <a:cs typeface="Arial" panose="020B0604020202020204" pitchFamily="34" charset="0"/>
              </a:rPr>
              <a:t>INE </a:t>
            </a:r>
            <a:r>
              <a:rPr lang="fr-FR" sz="1000" dirty="0">
                <a:latin typeface="Arial" panose="020B0604020202020204" pitchFamily="34" charset="0"/>
                <a:cs typeface="Arial" panose="020B0604020202020204" pitchFamily="34" charset="0"/>
              </a:rPr>
              <a:t>(9 chiffres + 2 lettres ou 10 chiffres + 1 lettre).</a:t>
            </a:r>
          </a:p>
          <a:p>
            <a:pPr>
              <a:lnSpc>
                <a:spcPct val="100000"/>
              </a:lnSpc>
              <a:spcBef>
                <a:spcPts val="0"/>
              </a:spcBef>
              <a:spcAft>
                <a:spcPts val="600"/>
              </a:spcAft>
              <a:buClr>
                <a:srgbClr val="E3000B"/>
              </a:buClr>
              <a:buFont typeface="Wingdings 3" panose="05040102010807070707" pitchFamily="18" charset="2"/>
              <a:buChar char="Ú"/>
            </a:pPr>
            <a:r>
              <a:rPr lang="fr-FR" sz="1000" b="1" dirty="0">
                <a:latin typeface="Arial" panose="020B0604020202020204" pitchFamily="34" charset="0"/>
                <a:cs typeface="Arial" panose="020B0604020202020204" pitchFamily="34" charset="0"/>
              </a:rPr>
              <a:t>Vérifiez</a:t>
            </a:r>
            <a:r>
              <a:rPr lang="fr-FR" sz="1000" dirty="0">
                <a:latin typeface="Arial" panose="020B0604020202020204" pitchFamily="34" charset="0"/>
                <a:cs typeface="Arial" panose="020B0604020202020204" pitchFamily="34" charset="0"/>
              </a:rPr>
              <a:t> vos informations personnelles. </a:t>
            </a:r>
          </a:p>
          <a:p>
            <a:pPr>
              <a:lnSpc>
                <a:spcPct val="100000"/>
              </a:lnSpc>
              <a:spcBef>
                <a:spcPts val="0"/>
              </a:spcBef>
              <a:spcAft>
                <a:spcPts val="600"/>
              </a:spcAft>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Notez votre </a:t>
            </a:r>
            <a:r>
              <a:rPr lang="fr-FR" sz="1000" b="1" dirty="0">
                <a:latin typeface="Arial" panose="020B0604020202020204" pitchFamily="34" charset="0"/>
                <a:cs typeface="Arial" panose="020B0604020202020204" pitchFamily="34" charset="0"/>
              </a:rPr>
              <a:t>numéro de dossier </a:t>
            </a:r>
            <a:r>
              <a:rPr lang="fr-FR" sz="1000" dirty="0">
                <a:latin typeface="Arial" panose="020B0604020202020204" pitchFamily="34" charset="0"/>
                <a:cs typeface="Arial" panose="020B0604020202020204" pitchFamily="34" charset="0"/>
              </a:rPr>
              <a:t>et paramétrez </a:t>
            </a:r>
            <a:br>
              <a:rPr lang="fr-FR" sz="1000" dirty="0">
                <a:latin typeface="Arial" panose="020B0604020202020204" pitchFamily="34" charset="0"/>
                <a:cs typeface="Arial" panose="020B0604020202020204" pitchFamily="34" charset="0"/>
              </a:rPr>
            </a:br>
            <a:r>
              <a:rPr lang="fr-FR" sz="1000" dirty="0">
                <a:latin typeface="Arial" panose="020B0604020202020204" pitchFamily="34" charset="0"/>
                <a:cs typeface="Arial" panose="020B0604020202020204" pitchFamily="34" charset="0"/>
              </a:rPr>
              <a:t>votre </a:t>
            </a:r>
            <a:r>
              <a:rPr lang="fr-FR" sz="1000" b="1" dirty="0">
                <a:latin typeface="Arial" panose="020B0604020202020204" pitchFamily="34" charset="0"/>
                <a:cs typeface="Arial" panose="020B0604020202020204" pitchFamily="34" charset="0"/>
              </a:rPr>
              <a:t>mot de passe </a:t>
            </a:r>
            <a:r>
              <a:rPr lang="fr-FR" sz="1000" dirty="0">
                <a:latin typeface="Arial" panose="020B0604020202020204" pitchFamily="34" charset="0"/>
                <a:cs typeface="Arial" panose="020B0604020202020204" pitchFamily="34" charset="0"/>
              </a:rPr>
              <a:t>(12 caractères minimum </a:t>
            </a:r>
            <a:br>
              <a:rPr lang="fr-FR" sz="1000" dirty="0">
                <a:latin typeface="Arial" panose="020B0604020202020204" pitchFamily="34" charset="0"/>
                <a:cs typeface="Arial" panose="020B0604020202020204" pitchFamily="34" charset="0"/>
              </a:rPr>
            </a:br>
            <a:r>
              <a:rPr lang="fr-FR" sz="1000" dirty="0">
                <a:latin typeface="Arial" panose="020B0604020202020204" pitchFamily="34" charset="0"/>
                <a:cs typeface="Arial" panose="020B0604020202020204" pitchFamily="34" charset="0"/>
              </a:rPr>
              <a:t>dont 2 majuscules, 2 minuscules, 2 chiffres et </a:t>
            </a:r>
            <a:br>
              <a:rPr lang="fr-FR" sz="1000" dirty="0">
                <a:latin typeface="Arial" panose="020B0604020202020204" pitchFamily="34" charset="0"/>
                <a:cs typeface="Arial" panose="020B0604020202020204" pitchFamily="34" charset="0"/>
              </a:rPr>
            </a:br>
            <a:r>
              <a:rPr lang="fr-FR" sz="1000" dirty="0">
                <a:latin typeface="Arial" panose="020B0604020202020204" pitchFamily="34" charset="0"/>
                <a:cs typeface="Arial" panose="020B0604020202020204" pitchFamily="34" charset="0"/>
              </a:rPr>
              <a:t>2 caractères spéciaux).</a:t>
            </a:r>
          </a:p>
          <a:p>
            <a:pPr>
              <a:lnSpc>
                <a:spcPct val="100000"/>
              </a:lnSpc>
              <a:spcBef>
                <a:spcPts val="0"/>
              </a:spcBef>
              <a:spcAft>
                <a:spcPts val="600"/>
              </a:spcAft>
              <a:buClr>
                <a:srgbClr val="E3000B"/>
              </a:buClr>
              <a:buFont typeface="Wingdings 3" panose="05040102010807070707" pitchFamily="18" charset="2"/>
              <a:buChar char="Ú"/>
            </a:pPr>
            <a:r>
              <a:rPr lang="fr-FR" sz="1000" b="1" dirty="0">
                <a:latin typeface="Arial" panose="020B0604020202020204" pitchFamily="34" charset="0"/>
                <a:cs typeface="Arial" panose="020B0604020202020204" pitchFamily="34" charset="0"/>
              </a:rPr>
              <a:t>Saisissez</a:t>
            </a:r>
            <a:r>
              <a:rPr lang="fr-FR" sz="1000" dirty="0">
                <a:latin typeface="Arial" panose="020B0604020202020204" pitchFamily="34" charset="0"/>
                <a:cs typeface="Arial" panose="020B0604020202020204" pitchFamily="34" charset="0"/>
              </a:rPr>
              <a:t> et </a:t>
            </a:r>
            <a:r>
              <a:rPr lang="fr-FR" sz="1000" b="1" dirty="0">
                <a:latin typeface="Arial" panose="020B0604020202020204" pitchFamily="34" charset="0"/>
                <a:cs typeface="Arial" panose="020B0604020202020204" pitchFamily="34" charset="0"/>
              </a:rPr>
              <a:t>validez</a:t>
            </a:r>
            <a:r>
              <a:rPr lang="fr-FR" sz="1000" dirty="0">
                <a:latin typeface="Arial" panose="020B0604020202020204" pitchFamily="34" charset="0"/>
                <a:cs typeface="Arial" panose="020B0604020202020204" pitchFamily="34" charset="0"/>
              </a:rPr>
              <a:t> votre adresse mail.</a:t>
            </a:r>
          </a:p>
          <a:p>
            <a:pPr>
              <a:lnSpc>
                <a:spcPct val="100000"/>
              </a:lnSpc>
              <a:spcBef>
                <a:spcPts val="0"/>
              </a:spcBef>
              <a:spcAft>
                <a:spcPts val="600"/>
              </a:spcAft>
              <a:buClr>
                <a:srgbClr val="E3000B"/>
              </a:buClr>
              <a:buFont typeface="Wingdings 3" panose="05040102010807070707" pitchFamily="18" charset="2"/>
              <a:buChar char="Ú"/>
            </a:pPr>
            <a:r>
              <a:rPr lang="fr-FR" sz="1000" dirty="0">
                <a:latin typeface="Arial" panose="020B0604020202020204" pitchFamily="34" charset="0"/>
                <a:cs typeface="Arial" panose="020B0604020202020204" pitchFamily="34" charset="0"/>
              </a:rPr>
              <a:t>Éventuellement, saisissez vos informations </a:t>
            </a:r>
            <a:br>
              <a:rPr lang="fr-FR" sz="1000" dirty="0">
                <a:latin typeface="Arial" panose="020B0604020202020204" pitchFamily="34" charset="0"/>
                <a:cs typeface="Arial" panose="020B0604020202020204" pitchFamily="34" charset="0"/>
              </a:rPr>
            </a:br>
            <a:r>
              <a:rPr lang="fr-FR" sz="1000" dirty="0">
                <a:latin typeface="Arial" panose="020B0604020202020204" pitchFamily="34" charset="0"/>
                <a:cs typeface="Arial" panose="020B0604020202020204" pitchFamily="34" charset="0"/>
              </a:rPr>
              <a:t>concernant les critères sociaux. </a:t>
            </a:r>
            <a:br>
              <a:rPr lang="fr-FR" sz="1000" dirty="0">
                <a:latin typeface="Arial" panose="020B0604020202020204" pitchFamily="34" charset="0"/>
                <a:cs typeface="Arial" panose="020B0604020202020204" pitchFamily="34" charset="0"/>
              </a:rPr>
            </a:br>
            <a:r>
              <a:rPr lang="fr-FR" sz="1000" dirty="0">
                <a:latin typeface="Arial" panose="020B0604020202020204" pitchFamily="34" charset="0"/>
                <a:cs typeface="Arial" panose="020B0604020202020204" pitchFamily="34" charset="0"/>
              </a:rPr>
              <a:t>En parallèle, </a:t>
            </a:r>
            <a:r>
              <a:rPr lang="fr-FR" sz="1000" b="1" dirty="0">
                <a:latin typeface="Arial" panose="020B0604020202020204" pitchFamily="34" charset="0"/>
                <a:cs typeface="Arial" panose="020B0604020202020204" pitchFamily="34" charset="0"/>
              </a:rPr>
              <a:t>effectuez votre demande </a:t>
            </a:r>
            <a:br>
              <a:rPr lang="fr-FR" sz="1000" b="1" dirty="0">
                <a:latin typeface="Arial" panose="020B0604020202020204" pitchFamily="34" charset="0"/>
                <a:cs typeface="Arial" panose="020B0604020202020204" pitchFamily="34" charset="0"/>
              </a:rPr>
            </a:br>
            <a:r>
              <a:rPr lang="fr-FR" sz="1000" b="1" dirty="0">
                <a:latin typeface="Arial" panose="020B0604020202020204" pitchFamily="34" charset="0"/>
                <a:cs typeface="Arial" panose="020B0604020202020204" pitchFamily="34" charset="0"/>
              </a:rPr>
              <a:t>de bourse auprès du Crous</a:t>
            </a:r>
            <a:r>
              <a:rPr lang="fr-FR" sz="1000" dirty="0">
                <a:latin typeface="Arial" panose="020B0604020202020204" pitchFamily="34" charset="0"/>
                <a:cs typeface="Arial" panose="020B0604020202020204" pitchFamily="34" charset="0"/>
              </a:rPr>
              <a:t>.</a:t>
            </a:r>
          </a:p>
        </p:txBody>
      </p:sp>
      <p:sp>
        <p:nvSpPr>
          <p:cNvPr id="12" name="Rectangle 11">
            <a:extLst>
              <a:ext uri="{FF2B5EF4-FFF2-40B4-BE49-F238E27FC236}">
                <a16:creationId xmlns:a16="http://schemas.microsoft.com/office/drawing/2014/main" id="{8FC4D5AE-DEC1-CDA0-7120-02CBDA331DCF}"/>
              </a:ext>
            </a:extLst>
          </p:cNvPr>
          <p:cNvSpPr/>
          <p:nvPr/>
        </p:nvSpPr>
        <p:spPr>
          <a:xfrm>
            <a:off x="900000" y="1368000"/>
            <a:ext cx="1414775"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Espace réservé du contenu 9">
            <a:extLst>
              <a:ext uri="{FF2B5EF4-FFF2-40B4-BE49-F238E27FC236}">
                <a16:creationId xmlns:a16="http://schemas.microsoft.com/office/drawing/2014/main" id="{C1029C02-A887-07B6-EC04-81235D121D58}"/>
              </a:ext>
            </a:extLst>
          </p:cNvPr>
          <p:cNvSpPr txBox="1">
            <a:spLocks/>
          </p:cNvSpPr>
          <p:nvPr/>
        </p:nvSpPr>
        <p:spPr>
          <a:xfrm>
            <a:off x="899999" y="1368000"/>
            <a:ext cx="1414775" cy="216000"/>
          </a:xfrm>
          <a:prstGeom prst="rect">
            <a:avLst/>
          </a:prstGeom>
        </p:spPr>
        <p:txBody>
          <a:bodyPr vert="horz" lIns="90000" tIns="46800" rIns="90000" bIns="4680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spcAft>
                <a:spcPts val="800"/>
              </a:spcAft>
              <a:buNone/>
            </a:pPr>
            <a:r>
              <a:rPr lang="fr-FR" sz="1200" b="1" dirty="0">
                <a:latin typeface="Arial" panose="020B0604020202020204" pitchFamily="34" charset="0"/>
                <a:cs typeface="Arial" panose="020B0604020202020204" pitchFamily="34" charset="0"/>
              </a:rPr>
              <a:t>Validez la charte.</a:t>
            </a:r>
          </a:p>
        </p:txBody>
      </p:sp>
    </p:spTree>
    <p:extLst>
      <p:ext uri="{BB962C8B-B14F-4D97-AF65-F5344CB8AC3E}">
        <p14:creationId xmlns:p14="http://schemas.microsoft.com/office/powerpoint/2010/main" val="39138336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2"/>
          </p:nvPr>
        </p:nvSpPr>
        <p:spPr/>
        <p:txBody>
          <a:bodyPr/>
          <a:lstStyle/>
          <a:p>
            <a:r>
              <a:rPr lang="fr-FR" b="1" cap="all" dirty="0"/>
              <a:t>Parcoursup ? Facile ! | 2024 |</a:t>
            </a:r>
          </a:p>
        </p:txBody>
      </p:sp>
      <p:sp>
        <p:nvSpPr>
          <p:cNvPr id="5" name="Espace réservé du texte 4"/>
          <p:cNvSpPr>
            <a:spLocks noGrp="1"/>
          </p:cNvSpPr>
          <p:nvPr>
            <p:ph type="body" sz="quarter" idx="15"/>
          </p:nvPr>
        </p:nvSpPr>
        <p:spPr/>
        <p:txBody>
          <a:bodyPr/>
          <a:lstStyle/>
          <a:p>
            <a:fld id="{23608F35-736C-4163-9373-B6989F88CAED}" type="slidenum">
              <a:rPr lang="fr-FR" smtClean="0"/>
              <a:t>7</a:t>
            </a:fld>
            <a:endParaRPr lang="fr-FR" dirty="0"/>
          </a:p>
        </p:txBody>
      </p:sp>
      <p:sp>
        <p:nvSpPr>
          <p:cNvPr id="8" name="Espace réservé du contenu 9">
            <a:extLst>
              <a:ext uri="{FF2B5EF4-FFF2-40B4-BE49-F238E27FC236}">
                <a16:creationId xmlns:a16="http://schemas.microsoft.com/office/drawing/2014/main" id="{8BAB8016-5C31-4AEB-8784-10CD4780A56E}"/>
              </a:ext>
            </a:extLst>
          </p:cNvPr>
          <p:cNvSpPr txBox="1">
            <a:spLocks/>
          </p:cNvSpPr>
          <p:nvPr/>
        </p:nvSpPr>
        <p:spPr>
          <a:xfrm>
            <a:off x="900000" y="900000"/>
            <a:ext cx="7811832" cy="288000"/>
          </a:xfrm>
          <a:prstGeom prst="rect">
            <a:avLst/>
          </a:prstGeom>
        </p:spPr>
        <p:txBody>
          <a:bodyPr vert="horz" lIns="0" tIns="0" rIns="0" bIns="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1200"/>
              </a:spcAft>
              <a:buFont typeface="Arial" panose="020B0604020202020204" pitchFamily="34" charset="0"/>
              <a:buNone/>
            </a:pPr>
            <a:r>
              <a:rPr lang="fr-FR" sz="1600" b="1" cap="all" spc="50" dirty="0">
                <a:solidFill>
                  <a:srgbClr val="000091"/>
                </a:solidFill>
                <a:latin typeface="Arial" panose="020B0604020202020204" pitchFamily="34" charset="0"/>
                <a:cs typeface="Arial" panose="020B0604020202020204" pitchFamily="34" charset="0"/>
              </a:rPr>
              <a:t>Les vœux, ce qu’il faut savoir</a:t>
            </a:r>
          </a:p>
        </p:txBody>
      </p:sp>
      <p:sp>
        <p:nvSpPr>
          <p:cNvPr id="12" name="Rectangle 11"/>
          <p:cNvSpPr/>
          <p:nvPr/>
        </p:nvSpPr>
        <p:spPr>
          <a:xfrm>
            <a:off x="900114" y="1692000"/>
            <a:ext cx="3600000" cy="2964914"/>
          </a:xfrm>
          <a:prstGeom prst="rect">
            <a:avLst/>
          </a:prstGeom>
          <a:noFill/>
        </p:spPr>
        <p:txBody>
          <a:bodyPr wrap="square" lIns="0" tIns="0" rIns="0" bIns="0">
            <a:spAutoFit/>
          </a:bodyPr>
          <a:lstStyle/>
          <a:p>
            <a:pPr lvl="0"/>
            <a:r>
              <a:rPr lang="fr-FR" sz="900" b="1" dirty="0">
                <a:solidFill>
                  <a:prstClr val="black"/>
                </a:solidFill>
                <a:latin typeface="Arial" panose="020B0604020202020204" pitchFamily="34" charset="0"/>
                <a:cs typeface="Arial" panose="020B0604020202020204" pitchFamily="34" charset="0"/>
              </a:rPr>
              <a:t>Les vœux peuvent porter sur :</a:t>
            </a:r>
          </a:p>
          <a:p>
            <a:pPr marL="171450" lvl="0" indent="-171450">
              <a:spcBef>
                <a:spcPts val="400"/>
              </a:spcBef>
              <a:buClr>
                <a:srgbClr val="E3000B"/>
              </a:buClr>
              <a:buFont typeface="Wingdings 3" panose="05040102010807070707" pitchFamily="18" charset="2"/>
              <a:buChar char="Ú"/>
            </a:pPr>
            <a:r>
              <a:rPr lang="fr-FR" sz="900" b="1" dirty="0">
                <a:solidFill>
                  <a:prstClr val="black"/>
                </a:solidFill>
                <a:latin typeface="Arial" panose="020B0604020202020204" pitchFamily="34" charset="0"/>
                <a:cs typeface="Arial" panose="020B0604020202020204" pitchFamily="34" charset="0"/>
              </a:rPr>
              <a:t>des formations sélectives </a:t>
            </a:r>
            <a:r>
              <a:rPr lang="fr-FR" sz="900" dirty="0">
                <a:latin typeface="Arial" panose="020B0604020202020204" pitchFamily="34" charset="0"/>
                <a:cs typeface="Arial" panose="020B0604020202020204" pitchFamily="34" charset="0"/>
              </a:rPr>
              <a:t>(CPGE, BTS, BUT, écoles d’ingénieurs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ou de commerce…), qui peuvent donc refuser des candidatures.</a:t>
            </a:r>
            <a:br>
              <a:rPr lang="fr-FR" sz="900" dirty="0">
                <a:latin typeface="Arial" panose="020B0604020202020204" pitchFamily="34" charset="0"/>
                <a:cs typeface="Arial" panose="020B0604020202020204" pitchFamily="34" charset="0"/>
              </a:rPr>
            </a:br>
            <a:r>
              <a:rPr lang="fr-FR" sz="900" i="1" dirty="0">
                <a:latin typeface="Arial" panose="020B0604020202020204" pitchFamily="34" charset="0"/>
                <a:cs typeface="Arial" panose="020B0604020202020204" pitchFamily="34" charset="0"/>
              </a:rPr>
              <a:t>À noter :</a:t>
            </a:r>
            <a:r>
              <a:rPr lang="fr-FR" sz="900" dirty="0">
                <a:latin typeface="Arial" panose="020B0604020202020204" pitchFamily="34" charset="0"/>
                <a:cs typeface="Arial" panose="020B0604020202020204" pitchFamily="34" charset="0"/>
              </a:rPr>
              <a:t> certaines formations peuvent définir des modalités de candidature avec des épreuves ou des entretiens, en complément du dossier Parcoursup</a:t>
            </a:r>
            <a:r>
              <a:rPr lang="fr-FR" sz="900" dirty="0">
                <a:solidFill>
                  <a:prstClr val="black"/>
                </a:solidFill>
                <a:latin typeface="Arial" panose="020B0604020202020204" pitchFamily="34" charset="0"/>
                <a:cs typeface="Arial" panose="020B0604020202020204" pitchFamily="34" charset="0"/>
              </a:rPr>
              <a:t> ;</a:t>
            </a:r>
          </a:p>
          <a:p>
            <a:pPr marL="171450" lvl="0" indent="-171450">
              <a:spcBef>
                <a:spcPts val="400"/>
              </a:spcBef>
              <a:buClr>
                <a:srgbClr val="E3000B"/>
              </a:buClr>
              <a:buFont typeface="Wingdings 3" panose="05040102010807070707" pitchFamily="18" charset="2"/>
              <a:buChar char="Ú"/>
            </a:pPr>
            <a:r>
              <a:rPr lang="fr-FR" sz="900" b="1" dirty="0">
                <a:solidFill>
                  <a:prstClr val="black"/>
                </a:solidFill>
                <a:latin typeface="Arial" panose="020B0604020202020204" pitchFamily="34" charset="0"/>
                <a:cs typeface="Arial" panose="020B0604020202020204" pitchFamily="34" charset="0"/>
              </a:rPr>
              <a:t>des formations non sélectives </a:t>
            </a:r>
            <a:r>
              <a:rPr lang="fr-FR" sz="900" dirty="0">
                <a:solidFill>
                  <a:prstClr val="black"/>
                </a:solidFill>
                <a:latin typeface="Arial" panose="020B0604020202020204" pitchFamily="34" charset="0"/>
                <a:cs typeface="Arial" panose="020B0604020202020204" pitchFamily="34" charset="0"/>
              </a:rPr>
              <a:t>(licences, PASS et L.AS), pour lesquelles les admissions se font sur dossier Parcoursup. Ces formations ne peuvent pas refuser de candidatures, mais elles effectuent un classement si elles ont suffisamment de places disponibles, et l’admission dépend de leur capacité d’accueil.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Si elles ont des places disponibles, elles acceptent toutes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les candidatures. </a:t>
            </a:r>
          </a:p>
          <a:p>
            <a:pPr lvl="0">
              <a:spcBef>
                <a:spcPts val="600"/>
              </a:spcBef>
            </a:pPr>
            <a:r>
              <a:rPr lang="fr-FR" sz="900" b="1" dirty="0">
                <a:solidFill>
                  <a:prstClr val="black"/>
                </a:solidFill>
                <a:latin typeface="Arial" panose="020B0604020202020204" pitchFamily="34" charset="0"/>
                <a:cs typeface="Arial" panose="020B0604020202020204" pitchFamily="34" charset="0"/>
              </a:rPr>
              <a:t>Les vœux ne sont pas classés, ils ont tous la même importance.</a:t>
            </a:r>
          </a:p>
          <a:p>
            <a:pPr lvl="0">
              <a:spcBef>
                <a:spcPts val="600"/>
              </a:spcBef>
            </a:pPr>
            <a:r>
              <a:rPr lang="fr-FR" sz="900" b="1" dirty="0">
                <a:solidFill>
                  <a:prstClr val="black"/>
                </a:solidFill>
                <a:latin typeface="Arial" panose="020B0604020202020204" pitchFamily="34" charset="0"/>
                <a:cs typeface="Arial" panose="020B0604020202020204" pitchFamily="34" charset="0"/>
              </a:rPr>
              <a:t>Pour les formations sous statut d’étudiant, vous pouvez faire :</a:t>
            </a:r>
          </a:p>
          <a:p>
            <a:pPr marL="171450" lvl="0" indent="-171450">
              <a:buClr>
                <a:srgbClr val="E3000B"/>
              </a:buClr>
              <a:buFont typeface="Wingdings 3" panose="05040102010807070707" pitchFamily="18" charset="2"/>
              <a:buChar char="Ú"/>
            </a:pPr>
            <a:r>
              <a:rPr lang="fr-FR" sz="900" dirty="0">
                <a:solidFill>
                  <a:prstClr val="black"/>
                </a:solidFill>
                <a:latin typeface="Arial" panose="020B0604020202020204" pitchFamily="34" charset="0"/>
                <a:cs typeface="Arial" panose="020B0604020202020204" pitchFamily="34" charset="0"/>
              </a:rPr>
              <a:t>10 vœux maximum en phase principale ;</a:t>
            </a:r>
          </a:p>
          <a:p>
            <a:pPr marL="171450" lvl="0" indent="-171450">
              <a:buClr>
                <a:srgbClr val="E3000B"/>
              </a:buClr>
              <a:buFont typeface="Wingdings 3" panose="05040102010807070707" pitchFamily="18" charset="2"/>
              <a:buChar char="Ú"/>
            </a:pPr>
            <a:r>
              <a:rPr lang="fr-FR" sz="900" dirty="0">
                <a:solidFill>
                  <a:prstClr val="black"/>
                </a:solidFill>
                <a:latin typeface="Arial" panose="020B0604020202020204" pitchFamily="34" charset="0"/>
                <a:cs typeface="Arial" panose="020B0604020202020204" pitchFamily="34" charset="0"/>
              </a:rPr>
              <a:t>10 vœux maximum en phase complémentaire.</a:t>
            </a:r>
          </a:p>
          <a:p>
            <a:pPr lvl="0">
              <a:spcBef>
                <a:spcPts val="600"/>
              </a:spcBef>
            </a:pPr>
            <a:r>
              <a:rPr lang="fr-FR" sz="900" b="1" dirty="0">
                <a:solidFill>
                  <a:prstClr val="black"/>
                </a:solidFill>
                <a:latin typeface="Arial" panose="020B0604020202020204" pitchFamily="34" charset="0"/>
                <a:cs typeface="Arial" panose="020B0604020202020204" pitchFamily="34" charset="0"/>
              </a:rPr>
              <a:t>Pour les formations sous statut d’apprenti, vous pouvez faire :</a:t>
            </a:r>
          </a:p>
          <a:p>
            <a:pPr marL="171450" lvl="0" indent="-171450">
              <a:buClr>
                <a:srgbClr val="E3000B"/>
              </a:buClr>
              <a:buFont typeface="Wingdings 3" panose="05040102010807070707" pitchFamily="18" charset="2"/>
              <a:buChar char="Ú"/>
            </a:pPr>
            <a:r>
              <a:rPr lang="fr-FR" sz="900" dirty="0">
                <a:solidFill>
                  <a:prstClr val="black"/>
                </a:solidFill>
                <a:latin typeface="Arial" panose="020B0604020202020204" pitchFamily="34" charset="0"/>
                <a:cs typeface="Arial" panose="020B0604020202020204" pitchFamily="34" charset="0"/>
              </a:rPr>
              <a:t>10 vœux maximum.</a:t>
            </a:r>
          </a:p>
        </p:txBody>
      </p:sp>
      <p:sp>
        <p:nvSpPr>
          <p:cNvPr id="13" name="Rectangle 12"/>
          <p:cNvSpPr/>
          <p:nvPr/>
        </p:nvSpPr>
        <p:spPr>
          <a:xfrm>
            <a:off x="4932000" y="1692000"/>
            <a:ext cx="3600000" cy="1461939"/>
          </a:xfrm>
          <a:prstGeom prst="rect">
            <a:avLst/>
          </a:prstGeom>
        </p:spPr>
        <p:txBody>
          <a:bodyPr wrap="square" lIns="0" tIns="0" rIns="0" bIns="0">
            <a:spAutoFit/>
          </a:bodyPr>
          <a:lstStyle/>
          <a:p>
            <a:pPr lvl="0"/>
            <a:r>
              <a:rPr lang="fr-FR" sz="900" dirty="0">
                <a:latin typeface="Arial" panose="020B0604020202020204" pitchFamily="34" charset="0"/>
                <a:cs typeface="Arial" panose="020B0604020202020204" pitchFamily="34" charset="0"/>
              </a:rPr>
              <a:t>Pour certaines formations (BTS, DCG, CPGE, BUT…), les candidats formulent des vœux multiples. Ils permettent de postuler dans différents établissements qui proposent la même formation/spécialité. Chaque sous-vœu correspond à la formation dans un établissement donné. Un vœu multiple et ses sous-vœux comptent pour un seul vœu parmi les 10 possibles.</a:t>
            </a:r>
          </a:p>
          <a:p>
            <a:pPr lvl="0">
              <a:spcBef>
                <a:spcPts val="600"/>
              </a:spcBef>
            </a:pPr>
            <a:r>
              <a:rPr lang="fr-FR" sz="900" dirty="0">
                <a:solidFill>
                  <a:prstClr val="black"/>
                </a:solidFill>
                <a:latin typeface="Arial" panose="020B0604020202020204" pitchFamily="34" charset="0"/>
                <a:cs typeface="Arial" panose="020B0604020202020204" pitchFamily="34" charset="0"/>
              </a:rPr>
              <a:t>Vous pouvez faire jusqu’à 20 sous-vœux au maximum, toutes formations confondues, hors écoles d’ingénieurs, de commerce, </a:t>
            </a:r>
            <a:r>
              <a:rPr lang="fr-FR" sz="900" dirty="0" err="1">
                <a:solidFill>
                  <a:prstClr val="black"/>
                </a:solidFill>
                <a:latin typeface="Arial" panose="020B0604020202020204" pitchFamily="34" charset="0"/>
                <a:cs typeface="Arial" panose="020B0604020202020204" pitchFamily="34" charset="0"/>
              </a:rPr>
              <a:t>Ifsi</a:t>
            </a:r>
            <a:r>
              <a:rPr lang="fr-FR" sz="900" dirty="0">
                <a:solidFill>
                  <a:prstClr val="black"/>
                </a:solidFill>
                <a:latin typeface="Arial" panose="020B0604020202020204" pitchFamily="34" charset="0"/>
                <a:cs typeface="Arial" panose="020B0604020202020204" pitchFamily="34" charset="0"/>
              </a:rPr>
              <a:t>, EFTS et PASS/L.AS Île-de-France, pour lesquelles le nombre </a:t>
            </a:r>
            <a:br>
              <a:rPr lang="fr-FR" sz="900" dirty="0">
                <a:solidFill>
                  <a:prstClr val="black"/>
                </a:solidFill>
                <a:latin typeface="Arial" panose="020B0604020202020204" pitchFamily="34" charset="0"/>
                <a:cs typeface="Arial" panose="020B0604020202020204" pitchFamily="34" charset="0"/>
              </a:rPr>
            </a:br>
            <a:r>
              <a:rPr lang="fr-FR" sz="900" dirty="0">
                <a:solidFill>
                  <a:prstClr val="black"/>
                </a:solidFill>
                <a:latin typeface="Arial" panose="020B0604020202020204" pitchFamily="34" charset="0"/>
                <a:cs typeface="Arial" panose="020B0604020202020204" pitchFamily="34" charset="0"/>
              </a:rPr>
              <a:t>de sous-vœux n’est pas limité.</a:t>
            </a:r>
          </a:p>
        </p:txBody>
      </p:sp>
      <p:sp>
        <p:nvSpPr>
          <p:cNvPr id="17" name="Légende : encadrée à une bordure 6">
            <a:extLst>
              <a:ext uri="{FF2B5EF4-FFF2-40B4-BE49-F238E27FC236}">
                <a16:creationId xmlns:a16="http://schemas.microsoft.com/office/drawing/2014/main" id="{65938FE9-ACD2-45E9-BC48-89D4B6F871DF}"/>
              </a:ext>
            </a:extLst>
          </p:cNvPr>
          <p:cNvSpPr/>
          <p:nvPr/>
        </p:nvSpPr>
        <p:spPr>
          <a:xfrm>
            <a:off x="4932000" y="3476911"/>
            <a:ext cx="3600000" cy="782094"/>
          </a:xfrm>
          <a:prstGeom prst="accentCallout1">
            <a:avLst>
              <a:gd name="adj1" fmla="val 69103"/>
              <a:gd name="adj2" fmla="val -575"/>
              <a:gd name="adj3" fmla="val 36741"/>
              <a:gd name="adj4" fmla="val -619"/>
            </a:avLst>
          </a:prstGeom>
          <a:solidFill>
            <a:schemeClr val="tx1">
              <a:alpha val="5000"/>
            </a:schemeClr>
          </a:solidFill>
          <a:ln w="31750" cap="rnd">
            <a:solidFill>
              <a:srgbClr val="E3000B"/>
            </a:solidFill>
            <a:round/>
          </a:ln>
        </p:spPr>
        <p:style>
          <a:lnRef idx="2">
            <a:schemeClr val="accent1">
              <a:shade val="50000"/>
            </a:schemeClr>
          </a:lnRef>
          <a:fillRef idx="1">
            <a:schemeClr val="accent1"/>
          </a:fillRef>
          <a:effectRef idx="0">
            <a:schemeClr val="accent1"/>
          </a:effectRef>
          <a:fontRef idx="minor">
            <a:schemeClr val="lt1"/>
          </a:fontRef>
        </p:style>
        <p:txBody>
          <a:bodyPr lIns="72000" tIns="0" rIns="0" bIns="0" rtlCol="0" anchor="ctr" anchorCtr="0"/>
          <a:lstStyle/>
          <a:p>
            <a:r>
              <a:rPr lang="fr-FR" sz="800" b="1" i="1" dirty="0">
                <a:solidFill>
                  <a:srgbClr val="FF0000"/>
                </a:solidFill>
                <a:latin typeface="Arial" panose="020B0604020202020204" pitchFamily="34" charset="0"/>
                <a:cs typeface="Arial" panose="020B0604020202020204" pitchFamily="34" charset="0"/>
              </a:rPr>
              <a:t>À noter :</a:t>
            </a:r>
            <a:r>
              <a:rPr lang="fr-FR" sz="800" spc="30" dirty="0">
                <a:solidFill>
                  <a:schemeClr val="tx1"/>
                </a:solidFill>
                <a:latin typeface="Arial" panose="020B0604020202020204" pitchFamily="34" charset="0"/>
                <a:cs typeface="Arial" panose="020B0604020202020204" pitchFamily="34" charset="0"/>
              </a:rPr>
              <a:t> </a:t>
            </a:r>
            <a:r>
              <a:rPr lang="fr-FR" sz="800" b="1" spc="30" dirty="0">
                <a:solidFill>
                  <a:schemeClr val="tx1"/>
                </a:solidFill>
                <a:latin typeface="Arial" panose="020B0604020202020204" pitchFamily="34" charset="0"/>
                <a:cs typeface="Arial" panose="020B0604020202020204" pitchFamily="34" charset="0"/>
              </a:rPr>
              <a:t>pour les candidats aux </a:t>
            </a:r>
            <a:r>
              <a:rPr lang="fr-FR" sz="800" b="1" spc="30" dirty="0" err="1">
                <a:solidFill>
                  <a:schemeClr val="tx1"/>
                </a:solidFill>
                <a:latin typeface="Arial" panose="020B0604020202020204" pitchFamily="34" charset="0"/>
                <a:cs typeface="Arial" panose="020B0604020202020204" pitchFamily="34" charset="0"/>
              </a:rPr>
              <a:t>Ifsi</a:t>
            </a:r>
            <a:r>
              <a:rPr lang="fr-FR" sz="800" b="1" spc="30" dirty="0">
                <a:solidFill>
                  <a:schemeClr val="tx1"/>
                </a:solidFill>
                <a:latin typeface="Arial" panose="020B0604020202020204" pitchFamily="34" charset="0"/>
                <a:cs typeface="Arial" panose="020B0604020202020204" pitchFamily="34" charset="0"/>
              </a:rPr>
              <a:t> et à certaines formations paramédicales,</a:t>
            </a:r>
            <a:r>
              <a:rPr lang="fr-FR" sz="800" spc="30" dirty="0">
                <a:solidFill>
                  <a:schemeClr val="tx1"/>
                </a:solidFill>
                <a:latin typeface="Arial" panose="020B0604020202020204" pitchFamily="34" charset="0"/>
                <a:cs typeface="Arial" panose="020B0604020202020204" pitchFamily="34" charset="0"/>
              </a:rPr>
              <a:t> le nombre de vœux est plafonné à 5 ; </a:t>
            </a:r>
            <a:br>
              <a:rPr lang="fr-FR" sz="800" spc="30" dirty="0">
                <a:solidFill>
                  <a:schemeClr val="tx1"/>
                </a:solidFill>
                <a:latin typeface="Arial" panose="020B0604020202020204" pitchFamily="34" charset="0"/>
                <a:cs typeface="Arial" panose="020B0604020202020204" pitchFamily="34" charset="0"/>
              </a:rPr>
            </a:br>
            <a:r>
              <a:rPr lang="fr-FR" sz="800" spc="30" dirty="0">
                <a:solidFill>
                  <a:schemeClr val="tx1"/>
                </a:solidFill>
                <a:latin typeface="Arial" panose="020B0604020202020204" pitchFamily="34" charset="0"/>
                <a:cs typeface="Arial" panose="020B0604020202020204" pitchFamily="34" charset="0"/>
              </a:rPr>
              <a:t>le nombre de sous-vœux est illimité. Les 5 vœux correspondent </a:t>
            </a:r>
            <a:br>
              <a:rPr lang="fr-FR" sz="800" spc="30" dirty="0">
                <a:solidFill>
                  <a:schemeClr val="tx1"/>
                </a:solidFill>
                <a:latin typeface="Arial" panose="020B0604020202020204" pitchFamily="34" charset="0"/>
                <a:cs typeface="Arial" panose="020B0604020202020204" pitchFamily="34" charset="0"/>
              </a:rPr>
            </a:br>
            <a:r>
              <a:rPr lang="fr-FR" sz="800" spc="30" dirty="0">
                <a:solidFill>
                  <a:schemeClr val="tx1"/>
                </a:solidFill>
                <a:latin typeface="Arial" panose="020B0604020202020204" pitchFamily="34" charset="0"/>
                <a:cs typeface="Arial" panose="020B0604020202020204" pitchFamily="34" charset="0"/>
              </a:rPr>
              <a:t>à des regroupements d’établissements au niveau territorial, </a:t>
            </a:r>
            <a:br>
              <a:rPr lang="fr-FR" sz="800" spc="30" dirty="0">
                <a:solidFill>
                  <a:schemeClr val="tx1"/>
                </a:solidFill>
                <a:latin typeface="Arial" panose="020B0604020202020204" pitchFamily="34" charset="0"/>
                <a:cs typeface="Arial" panose="020B0604020202020204" pitchFamily="34" charset="0"/>
              </a:rPr>
            </a:br>
            <a:r>
              <a:rPr lang="fr-FR" sz="800" spc="30" dirty="0">
                <a:solidFill>
                  <a:schemeClr val="tx1"/>
                </a:solidFill>
                <a:latin typeface="Arial" panose="020B0604020202020204" pitchFamily="34" charset="0"/>
                <a:cs typeface="Arial" panose="020B0604020202020204" pitchFamily="34" charset="0"/>
              </a:rPr>
              <a:t>les sous-vœux correspondent aux établissements.</a:t>
            </a:r>
          </a:p>
        </p:txBody>
      </p:sp>
      <p:sp>
        <p:nvSpPr>
          <p:cNvPr id="24" name="Titre 47">
            <a:extLst>
              <a:ext uri="{FF2B5EF4-FFF2-40B4-BE49-F238E27FC236}">
                <a16:creationId xmlns:a16="http://schemas.microsoft.com/office/drawing/2014/main" id="{3AF420EA-9982-449A-90BE-2AF28A52B4B7}"/>
              </a:ext>
            </a:extLst>
          </p:cNvPr>
          <p:cNvSpPr>
            <a:spLocks noGrp="1"/>
          </p:cNvSpPr>
          <p:nvPr>
            <p:ph type="title"/>
          </p:nvPr>
        </p:nvSpPr>
        <p:spPr>
          <a:xfrm>
            <a:off x="2476501" y="161185"/>
            <a:ext cx="6346948" cy="198000"/>
          </a:xfrm>
        </p:spPr>
        <p:txBody>
          <a:bodyPr/>
          <a:lstStyle/>
          <a:p>
            <a:r>
              <a:rPr lang="fr-FR" cap="all"/>
              <a:t>Parcoursup ? Facile !</a:t>
            </a:r>
            <a:endParaRPr lang="fr-FR" cap="all" dirty="0"/>
          </a:p>
        </p:txBody>
      </p:sp>
      <p:sp>
        <p:nvSpPr>
          <p:cNvPr id="26" name="Espace réservé du texte 48">
            <a:extLst>
              <a:ext uri="{FF2B5EF4-FFF2-40B4-BE49-F238E27FC236}">
                <a16:creationId xmlns:a16="http://schemas.microsoft.com/office/drawing/2014/main" id="{103625C9-4179-407D-9FD9-42427686D19B}"/>
              </a:ext>
            </a:extLst>
          </p:cNvPr>
          <p:cNvSpPr>
            <a:spLocks noGrp="1"/>
          </p:cNvSpPr>
          <p:nvPr>
            <p:ph type="body" sz="quarter" idx="14"/>
          </p:nvPr>
        </p:nvSpPr>
        <p:spPr>
          <a:xfrm>
            <a:off x="2474176" y="416650"/>
            <a:ext cx="6353986" cy="198000"/>
          </a:xfrm>
        </p:spPr>
        <p:txBody>
          <a:bodyPr/>
          <a:lstStyle/>
          <a:p>
            <a:r>
              <a:rPr lang="fr-FR" dirty="0"/>
              <a:t>Tuto pédagogique </a:t>
            </a:r>
            <a:r>
              <a:rPr lang="fr-FR" b="0" dirty="0"/>
              <a:t>pour les élèves de terminale </a:t>
            </a:r>
            <a:br>
              <a:rPr lang="fr-FR" b="0" dirty="0"/>
            </a:br>
            <a:r>
              <a:rPr lang="fr-FR" b="0" dirty="0"/>
              <a:t>souhaitant s’inscrire en 1</a:t>
            </a:r>
            <a:r>
              <a:rPr lang="fr-FR" b="0" baseline="30000" dirty="0"/>
              <a:t>re</a:t>
            </a:r>
            <a:r>
              <a:rPr lang="fr-FR" b="0" dirty="0"/>
              <a:t> année de l’enseignement supérieur</a:t>
            </a:r>
          </a:p>
        </p:txBody>
      </p:sp>
      <p:sp>
        <p:nvSpPr>
          <p:cNvPr id="2" name="Rectangle 1">
            <a:extLst>
              <a:ext uri="{FF2B5EF4-FFF2-40B4-BE49-F238E27FC236}">
                <a16:creationId xmlns:a16="http://schemas.microsoft.com/office/drawing/2014/main" id="{4E3EA4EB-3D28-91B2-0D13-5926E41417C6}"/>
              </a:ext>
            </a:extLst>
          </p:cNvPr>
          <p:cNvSpPr/>
          <p:nvPr/>
        </p:nvSpPr>
        <p:spPr>
          <a:xfrm>
            <a:off x="900001" y="1368000"/>
            <a:ext cx="900000"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Rectangle 2">
            <a:extLst>
              <a:ext uri="{FF2B5EF4-FFF2-40B4-BE49-F238E27FC236}">
                <a16:creationId xmlns:a16="http://schemas.microsoft.com/office/drawing/2014/main" id="{0B0B966B-08D5-3D0D-54DC-1D54171ED7F2}"/>
              </a:ext>
            </a:extLst>
          </p:cNvPr>
          <p:cNvSpPr/>
          <p:nvPr/>
        </p:nvSpPr>
        <p:spPr>
          <a:xfrm>
            <a:off x="4931998" y="1368000"/>
            <a:ext cx="1620000"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Espace réservé du contenu 9">
            <a:extLst>
              <a:ext uri="{FF2B5EF4-FFF2-40B4-BE49-F238E27FC236}">
                <a16:creationId xmlns:a16="http://schemas.microsoft.com/office/drawing/2014/main" id="{47F7F1DB-E62F-90EC-7DCC-18CFCCD0A6A6}"/>
              </a:ext>
            </a:extLst>
          </p:cNvPr>
          <p:cNvSpPr txBox="1">
            <a:spLocks/>
          </p:cNvSpPr>
          <p:nvPr/>
        </p:nvSpPr>
        <p:spPr>
          <a:xfrm>
            <a:off x="899999" y="1368000"/>
            <a:ext cx="1414775" cy="216000"/>
          </a:xfrm>
          <a:prstGeom prst="rect">
            <a:avLst/>
          </a:prstGeom>
        </p:spPr>
        <p:txBody>
          <a:bodyPr vert="horz" lIns="90000" tIns="46800" rIns="90000" bIns="4680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spcAft>
                <a:spcPts val="800"/>
              </a:spcAft>
              <a:buNone/>
            </a:pPr>
            <a:r>
              <a:rPr lang="fr-FR" sz="1200" b="1" dirty="0">
                <a:latin typeface="Arial" panose="020B0604020202020204" pitchFamily="34" charset="0"/>
                <a:cs typeface="Arial" panose="020B0604020202020204" pitchFamily="34" charset="0"/>
              </a:rPr>
              <a:t>Les vœux</a:t>
            </a:r>
          </a:p>
        </p:txBody>
      </p:sp>
      <p:sp>
        <p:nvSpPr>
          <p:cNvPr id="7" name="Espace réservé du contenu 9">
            <a:extLst>
              <a:ext uri="{FF2B5EF4-FFF2-40B4-BE49-F238E27FC236}">
                <a16:creationId xmlns:a16="http://schemas.microsoft.com/office/drawing/2014/main" id="{B07F6573-40B4-1F69-2C75-97C6E4BF1F53}"/>
              </a:ext>
            </a:extLst>
          </p:cNvPr>
          <p:cNvSpPr txBox="1">
            <a:spLocks/>
          </p:cNvSpPr>
          <p:nvPr/>
        </p:nvSpPr>
        <p:spPr>
          <a:xfrm>
            <a:off x="4931998" y="1368000"/>
            <a:ext cx="1635057" cy="216000"/>
          </a:xfrm>
          <a:prstGeom prst="rect">
            <a:avLst/>
          </a:prstGeom>
        </p:spPr>
        <p:txBody>
          <a:bodyPr vert="horz" lIns="90000" tIns="46800" rIns="90000" bIns="4680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spcAft>
                <a:spcPts val="800"/>
              </a:spcAft>
              <a:buNone/>
            </a:pPr>
            <a:r>
              <a:rPr lang="fr-FR" sz="1200" b="1" dirty="0">
                <a:latin typeface="Arial" panose="020B0604020202020204" pitchFamily="34" charset="0"/>
                <a:cs typeface="Arial" panose="020B0604020202020204" pitchFamily="34" charset="0"/>
              </a:rPr>
              <a:t>Les vœux multiples</a:t>
            </a:r>
          </a:p>
        </p:txBody>
      </p:sp>
    </p:spTree>
    <p:extLst>
      <p:ext uri="{BB962C8B-B14F-4D97-AF65-F5344CB8AC3E}">
        <p14:creationId xmlns:p14="http://schemas.microsoft.com/office/powerpoint/2010/main" val="3526220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E075149-A15B-FCB3-6F5C-AE579D88A12B}"/>
              </a:ext>
            </a:extLst>
          </p:cNvPr>
          <p:cNvSpPr/>
          <p:nvPr/>
        </p:nvSpPr>
        <p:spPr>
          <a:xfrm>
            <a:off x="900001" y="1368000"/>
            <a:ext cx="1911584"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9" name="Rectangle 18"/>
          <p:cNvSpPr/>
          <p:nvPr/>
        </p:nvSpPr>
        <p:spPr>
          <a:xfrm>
            <a:off x="900000" y="3930612"/>
            <a:ext cx="4068000"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p:cNvSpPr/>
          <p:nvPr/>
        </p:nvSpPr>
        <p:spPr>
          <a:xfrm>
            <a:off x="905910" y="2574131"/>
            <a:ext cx="3348000" cy="360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Espace réservé du pied de page 1"/>
          <p:cNvSpPr>
            <a:spLocks noGrp="1"/>
          </p:cNvSpPr>
          <p:nvPr>
            <p:ph type="ftr" sz="quarter" idx="12"/>
          </p:nvPr>
        </p:nvSpPr>
        <p:spPr/>
        <p:txBody>
          <a:bodyPr/>
          <a:lstStyle/>
          <a:p>
            <a:r>
              <a:rPr lang="fr-FR" b="1" cap="all" dirty="0"/>
              <a:t>Parcoursup ? Facile ! | 2024 |</a:t>
            </a:r>
          </a:p>
        </p:txBody>
      </p:sp>
      <p:sp>
        <p:nvSpPr>
          <p:cNvPr id="3" name="Espace réservé du texte 2"/>
          <p:cNvSpPr>
            <a:spLocks noGrp="1"/>
          </p:cNvSpPr>
          <p:nvPr>
            <p:ph type="body" sz="quarter" idx="15"/>
          </p:nvPr>
        </p:nvSpPr>
        <p:spPr/>
        <p:txBody>
          <a:bodyPr/>
          <a:lstStyle/>
          <a:p>
            <a:fld id="{E7EDECEF-E8BE-4C05-A998-E320F684C021}" type="slidenum">
              <a:rPr lang="fr-FR" smtClean="0"/>
              <a:t>8</a:t>
            </a:fld>
            <a:endParaRPr lang="fr-FR" dirty="0"/>
          </a:p>
        </p:txBody>
      </p:sp>
      <p:sp>
        <p:nvSpPr>
          <p:cNvPr id="6" name="Titre 47">
            <a:extLst>
              <a:ext uri="{FF2B5EF4-FFF2-40B4-BE49-F238E27FC236}">
                <a16:creationId xmlns:a16="http://schemas.microsoft.com/office/drawing/2014/main" id="{3AF420EA-9982-449A-90BE-2AF28A52B4B7}"/>
              </a:ext>
            </a:extLst>
          </p:cNvPr>
          <p:cNvSpPr>
            <a:spLocks noGrp="1"/>
          </p:cNvSpPr>
          <p:nvPr>
            <p:ph type="title"/>
          </p:nvPr>
        </p:nvSpPr>
        <p:spPr>
          <a:xfrm>
            <a:off x="2476501" y="161185"/>
            <a:ext cx="6346948" cy="198000"/>
          </a:xfrm>
        </p:spPr>
        <p:txBody>
          <a:bodyPr/>
          <a:lstStyle/>
          <a:p>
            <a:r>
              <a:rPr lang="fr-FR" cap="all"/>
              <a:t>Parcoursup ? Facile !</a:t>
            </a:r>
            <a:endParaRPr lang="fr-FR" cap="all" dirty="0"/>
          </a:p>
        </p:txBody>
      </p:sp>
      <p:sp>
        <p:nvSpPr>
          <p:cNvPr id="7" name="Espace réservé du texte 48">
            <a:extLst>
              <a:ext uri="{FF2B5EF4-FFF2-40B4-BE49-F238E27FC236}">
                <a16:creationId xmlns:a16="http://schemas.microsoft.com/office/drawing/2014/main" id="{103625C9-4179-407D-9FD9-42427686D19B}"/>
              </a:ext>
            </a:extLst>
          </p:cNvPr>
          <p:cNvSpPr>
            <a:spLocks noGrp="1"/>
          </p:cNvSpPr>
          <p:nvPr>
            <p:ph type="body" sz="quarter" idx="14"/>
          </p:nvPr>
        </p:nvSpPr>
        <p:spPr>
          <a:xfrm>
            <a:off x="2474176" y="416650"/>
            <a:ext cx="6353986" cy="198000"/>
          </a:xfrm>
        </p:spPr>
        <p:txBody>
          <a:bodyPr/>
          <a:lstStyle/>
          <a:p>
            <a:r>
              <a:rPr lang="fr-FR" dirty="0"/>
              <a:t>Tuto pédagogique </a:t>
            </a:r>
            <a:r>
              <a:rPr lang="fr-FR" b="0" dirty="0"/>
              <a:t>pour les élèves de terminale </a:t>
            </a:r>
            <a:br>
              <a:rPr lang="fr-FR" b="0" dirty="0"/>
            </a:br>
            <a:r>
              <a:rPr lang="fr-FR" b="0" dirty="0"/>
              <a:t>souhaitant s’inscrire en 1</a:t>
            </a:r>
            <a:r>
              <a:rPr lang="fr-FR" b="0" baseline="30000" dirty="0"/>
              <a:t>re</a:t>
            </a:r>
            <a:r>
              <a:rPr lang="fr-FR" b="0" dirty="0"/>
              <a:t> année de l’enseignement supérieur</a:t>
            </a:r>
          </a:p>
        </p:txBody>
      </p:sp>
      <p:sp>
        <p:nvSpPr>
          <p:cNvPr id="9" name="Espace réservé du contenu 9">
            <a:extLst>
              <a:ext uri="{FF2B5EF4-FFF2-40B4-BE49-F238E27FC236}">
                <a16:creationId xmlns:a16="http://schemas.microsoft.com/office/drawing/2014/main" id="{8BAB8016-5C31-4AEB-8784-10CD4780A56E}"/>
              </a:ext>
            </a:extLst>
          </p:cNvPr>
          <p:cNvSpPr txBox="1">
            <a:spLocks/>
          </p:cNvSpPr>
          <p:nvPr/>
        </p:nvSpPr>
        <p:spPr>
          <a:xfrm>
            <a:off x="900000" y="900000"/>
            <a:ext cx="7811832" cy="288000"/>
          </a:xfrm>
          <a:prstGeom prst="rect">
            <a:avLst/>
          </a:prstGeom>
        </p:spPr>
        <p:txBody>
          <a:bodyPr vert="horz" lIns="0" tIns="0" rIns="0" bIns="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1200"/>
              </a:spcAft>
              <a:buFont typeface="Arial" panose="020B0604020202020204" pitchFamily="34" charset="0"/>
              <a:buNone/>
            </a:pPr>
            <a:r>
              <a:rPr lang="fr-FR" sz="1600" b="1" cap="all" spc="50">
                <a:solidFill>
                  <a:srgbClr val="000091"/>
                </a:solidFill>
                <a:latin typeface="Arial" panose="020B0604020202020204" pitchFamily="34" charset="0"/>
                <a:cs typeface="Arial" panose="020B0604020202020204" pitchFamily="34" charset="0"/>
              </a:rPr>
              <a:t>Les vœux : </a:t>
            </a:r>
            <a:r>
              <a:rPr lang="fr-FR" sz="1600" b="1" cap="all" spc="50" dirty="0">
                <a:solidFill>
                  <a:srgbClr val="000091"/>
                </a:solidFill>
                <a:latin typeface="Arial" panose="020B0604020202020204" pitchFamily="34" charset="0"/>
                <a:cs typeface="Arial" panose="020B0604020202020204" pitchFamily="34" charset="0"/>
              </a:rPr>
              <a:t>quelques conseils</a:t>
            </a:r>
          </a:p>
        </p:txBody>
      </p:sp>
      <p:sp>
        <p:nvSpPr>
          <p:cNvPr id="11" name="Rectangle 10"/>
          <p:cNvSpPr/>
          <p:nvPr/>
        </p:nvSpPr>
        <p:spPr>
          <a:xfrm>
            <a:off x="900000" y="1382400"/>
            <a:ext cx="4286366" cy="3436838"/>
          </a:xfrm>
          <a:prstGeom prst="rect">
            <a:avLst/>
          </a:prstGeom>
        </p:spPr>
        <p:txBody>
          <a:bodyPr wrap="square" lIns="0" tIns="0" rIns="0" bIns="0">
            <a:spAutoFit/>
          </a:bodyPr>
          <a:lstStyle/>
          <a:p>
            <a:pPr marL="71438">
              <a:spcBef>
                <a:spcPts val="600"/>
              </a:spcBef>
              <a:spcAft>
                <a:spcPts val="600"/>
              </a:spcAft>
            </a:pPr>
            <a:r>
              <a:rPr lang="fr-FR" sz="1200" b="1" dirty="0">
                <a:solidFill>
                  <a:prstClr val="black"/>
                </a:solidFill>
                <a:latin typeface="Arial" panose="020B0604020202020204" pitchFamily="34" charset="0"/>
                <a:cs typeface="Arial" panose="020B0604020202020204" pitchFamily="34" charset="0"/>
              </a:rPr>
              <a:t>Évitez de vous censurer.        </a:t>
            </a:r>
          </a:p>
          <a:p>
            <a:pPr marL="171450" indent="-171450">
              <a:buClr>
                <a:srgbClr val="E3000B"/>
              </a:buClr>
              <a:buFont typeface="Wingdings 3" panose="05040102010807070707" pitchFamily="18" charset="2"/>
              <a:buChar char="Ú"/>
            </a:pPr>
            <a:r>
              <a:rPr lang="fr-FR" sz="900" dirty="0">
                <a:solidFill>
                  <a:srgbClr val="000000"/>
                </a:solidFill>
                <a:latin typeface="Arial" panose="020B0604020202020204" pitchFamily="34" charset="0"/>
                <a:cs typeface="Arial" panose="020B0604020202020204" pitchFamily="34" charset="0"/>
              </a:rPr>
              <a:t>Il n’y a pas de formation réservée aux filles ou aux garçons.</a:t>
            </a:r>
          </a:p>
          <a:p>
            <a:pPr marL="171450" indent="-171450">
              <a:spcBef>
                <a:spcPts val="400"/>
              </a:spcBef>
              <a:buClr>
                <a:srgbClr val="E3000B"/>
              </a:buClr>
              <a:buFont typeface="Wingdings 3" panose="05040102010807070707" pitchFamily="18" charset="2"/>
              <a:buChar char="Ú"/>
            </a:pPr>
            <a:r>
              <a:rPr lang="fr-FR" sz="900" dirty="0">
                <a:solidFill>
                  <a:srgbClr val="000000"/>
                </a:solidFill>
                <a:latin typeface="Arial" panose="020B0604020202020204" pitchFamily="34" charset="0"/>
                <a:cs typeface="Arial" panose="020B0604020202020204" pitchFamily="34" charset="0"/>
              </a:rPr>
              <a:t>La procédure Parcoursup aide les lycéens boursiers (aide à la mobilité, </a:t>
            </a:r>
            <a:br>
              <a:rPr lang="fr-FR" sz="900" dirty="0">
                <a:solidFill>
                  <a:srgbClr val="000000"/>
                </a:solidFill>
                <a:latin typeface="Arial" panose="020B0604020202020204" pitchFamily="34" charset="0"/>
                <a:cs typeface="Arial" panose="020B0604020202020204" pitchFamily="34" charset="0"/>
              </a:rPr>
            </a:br>
            <a:r>
              <a:rPr lang="fr-FR" sz="900" dirty="0">
                <a:solidFill>
                  <a:srgbClr val="000000"/>
                </a:solidFill>
                <a:latin typeface="Arial" panose="020B0604020202020204" pitchFamily="34" charset="0"/>
                <a:cs typeface="Arial" panose="020B0604020202020204" pitchFamily="34" charset="0"/>
              </a:rPr>
              <a:t>taux minimum) : c’est une opportunité pour suivre les études qui vous motivent.</a:t>
            </a:r>
          </a:p>
          <a:p>
            <a:pPr marL="171450" indent="-171450">
              <a:spcBef>
                <a:spcPts val="400"/>
              </a:spcBef>
              <a:buClr>
                <a:srgbClr val="E3000B"/>
              </a:buClr>
              <a:buFont typeface="Wingdings 3" panose="05040102010807070707" pitchFamily="18" charset="2"/>
              <a:buChar char="Ú"/>
            </a:pPr>
            <a:r>
              <a:rPr lang="fr-FR" sz="900" dirty="0">
                <a:solidFill>
                  <a:srgbClr val="000000"/>
                </a:solidFill>
                <a:latin typeface="Arial" panose="020B0604020202020204" pitchFamily="34" charset="0"/>
                <a:cs typeface="Arial" panose="020B0604020202020204" pitchFamily="34" charset="0"/>
              </a:rPr>
              <a:t>Soyez mobile pour intégrer des filières sélectives (dans votre académie </a:t>
            </a:r>
            <a:br>
              <a:rPr lang="fr-FR" sz="900" dirty="0">
                <a:solidFill>
                  <a:srgbClr val="000000"/>
                </a:solidFill>
                <a:latin typeface="Arial" panose="020B0604020202020204" pitchFamily="34" charset="0"/>
                <a:cs typeface="Arial" panose="020B0604020202020204" pitchFamily="34" charset="0"/>
              </a:rPr>
            </a:br>
            <a:r>
              <a:rPr lang="fr-FR" sz="900" dirty="0">
                <a:solidFill>
                  <a:srgbClr val="000000"/>
                </a:solidFill>
                <a:latin typeface="Arial" panose="020B0604020202020204" pitchFamily="34" charset="0"/>
                <a:cs typeface="Arial" panose="020B0604020202020204" pitchFamily="34" charset="0"/>
              </a:rPr>
              <a:t>ou dans d’autres régions qui vous sont accessibles).</a:t>
            </a:r>
          </a:p>
          <a:p>
            <a:pPr marL="72000">
              <a:spcBef>
                <a:spcPts val="1200"/>
              </a:spcBef>
              <a:spcAft>
                <a:spcPts val="600"/>
              </a:spcAft>
            </a:pPr>
            <a:r>
              <a:rPr lang="fr-FR" sz="1200" b="1" dirty="0">
                <a:solidFill>
                  <a:prstClr val="black"/>
                </a:solidFill>
                <a:latin typeface="Arial" panose="020B0604020202020204" pitchFamily="34" charset="0"/>
                <a:cs typeface="Arial" panose="020B0604020202020204" pitchFamily="34" charset="0"/>
              </a:rPr>
              <a:t>Étudiez les possibilités d’autres formations </a:t>
            </a:r>
            <a:br>
              <a:rPr lang="fr-FR" sz="1200" b="1" dirty="0">
                <a:solidFill>
                  <a:prstClr val="black"/>
                </a:solidFill>
                <a:latin typeface="Arial" panose="020B0604020202020204" pitchFamily="34" charset="0"/>
                <a:cs typeface="Arial" panose="020B0604020202020204" pitchFamily="34" charset="0"/>
              </a:rPr>
            </a:br>
            <a:r>
              <a:rPr lang="fr-FR" sz="1200" b="1" dirty="0">
                <a:solidFill>
                  <a:prstClr val="black"/>
                </a:solidFill>
                <a:latin typeface="Arial" panose="020B0604020202020204" pitchFamily="34" charset="0"/>
                <a:cs typeface="Arial" panose="020B0604020202020204" pitchFamily="34" charset="0"/>
              </a:rPr>
              <a:t>dans le même domaine.</a:t>
            </a:r>
            <a:r>
              <a:rPr lang="fr-FR" sz="800" b="1" dirty="0">
                <a:solidFill>
                  <a:srgbClr val="000000"/>
                </a:solidFill>
                <a:latin typeface="Arial" panose="020B0604020202020204" pitchFamily="34" charset="0"/>
                <a:cs typeface="Arial" panose="020B0604020202020204" pitchFamily="34" charset="0"/>
              </a:rPr>
              <a:t>	</a:t>
            </a:r>
          </a:p>
          <a:p>
            <a:r>
              <a:rPr lang="fr-FR" sz="900" dirty="0">
                <a:solidFill>
                  <a:srgbClr val="000000"/>
                </a:solidFill>
                <a:latin typeface="Arial" panose="020B0604020202020204" pitchFamily="34" charset="0"/>
                <a:cs typeface="Arial" panose="020B0604020202020204" pitchFamily="34" charset="0"/>
              </a:rPr>
              <a:t>Par exemple :</a:t>
            </a:r>
            <a:endParaRPr lang="fr-FR" sz="900" b="1" dirty="0">
              <a:solidFill>
                <a:srgbClr val="46A1BF"/>
              </a:solidFill>
              <a:latin typeface="Arial" panose="020B0604020202020204" pitchFamily="34" charset="0"/>
              <a:cs typeface="Arial" panose="020B0604020202020204" pitchFamily="34" charset="0"/>
            </a:endParaRPr>
          </a:p>
          <a:p>
            <a:pPr marL="171450" indent="-171450">
              <a:spcBef>
                <a:spcPts val="200"/>
              </a:spcBef>
              <a:buClr>
                <a:srgbClr val="E3000B"/>
              </a:buClr>
              <a:buFont typeface="Wingdings 3" panose="05040102010807070707" pitchFamily="18" charset="2"/>
              <a:buChar char="Ú"/>
            </a:pPr>
            <a:r>
              <a:rPr lang="fr-FR" sz="900" b="1" dirty="0">
                <a:solidFill>
                  <a:srgbClr val="000000"/>
                </a:solidFill>
                <a:latin typeface="Arial" panose="020B0604020202020204" pitchFamily="34" charset="0"/>
                <a:cs typeface="Arial" panose="020B0604020202020204" pitchFamily="34" charset="0"/>
              </a:rPr>
              <a:t>domaine paramédical : </a:t>
            </a:r>
            <a:r>
              <a:rPr lang="fr-FR" sz="900" dirty="0" err="1">
                <a:solidFill>
                  <a:srgbClr val="000000"/>
                </a:solidFill>
                <a:latin typeface="Arial" panose="020B0604020202020204" pitchFamily="34" charset="0"/>
                <a:cs typeface="Arial" panose="020B0604020202020204" pitchFamily="34" charset="0"/>
              </a:rPr>
              <a:t>Ifsi</a:t>
            </a:r>
            <a:r>
              <a:rPr lang="fr-FR" sz="900" dirty="0">
                <a:solidFill>
                  <a:srgbClr val="000000"/>
                </a:solidFill>
                <a:latin typeface="Arial" panose="020B0604020202020204" pitchFamily="34" charset="0"/>
                <a:cs typeface="Arial" panose="020B0604020202020204" pitchFamily="34" charset="0"/>
              </a:rPr>
              <a:t>/BTS analyses de biologie médicale/</a:t>
            </a:r>
            <a:br>
              <a:rPr lang="fr-FR" sz="900" dirty="0">
                <a:solidFill>
                  <a:srgbClr val="000000"/>
                </a:solidFill>
                <a:latin typeface="Arial" panose="020B0604020202020204" pitchFamily="34" charset="0"/>
                <a:cs typeface="Arial" panose="020B0604020202020204" pitchFamily="34" charset="0"/>
              </a:rPr>
            </a:br>
            <a:r>
              <a:rPr lang="fr-FR" sz="900" dirty="0">
                <a:solidFill>
                  <a:srgbClr val="000000"/>
                </a:solidFill>
                <a:latin typeface="Arial" panose="020B0604020202020204" pitchFamily="34" charset="0"/>
                <a:cs typeface="Arial" panose="020B0604020202020204" pitchFamily="34" charset="0"/>
              </a:rPr>
              <a:t>BUT génie biologique ;</a:t>
            </a:r>
          </a:p>
          <a:p>
            <a:pPr marL="171450" indent="-171450">
              <a:spcBef>
                <a:spcPts val="200"/>
              </a:spcBef>
              <a:buClr>
                <a:srgbClr val="E3000B"/>
              </a:buClr>
              <a:buFont typeface="Wingdings 3" panose="05040102010807070707" pitchFamily="18" charset="2"/>
              <a:buChar char="Ú"/>
            </a:pPr>
            <a:r>
              <a:rPr lang="fr-FR" sz="900" b="1" dirty="0">
                <a:solidFill>
                  <a:srgbClr val="000000"/>
                </a:solidFill>
                <a:latin typeface="Arial" panose="020B0604020202020204" pitchFamily="34" charset="0"/>
                <a:cs typeface="Arial" panose="020B0604020202020204" pitchFamily="34" charset="0"/>
              </a:rPr>
              <a:t>domaine artistique : </a:t>
            </a:r>
            <a:r>
              <a:rPr lang="fr-FR" sz="900" dirty="0">
                <a:solidFill>
                  <a:srgbClr val="000000"/>
                </a:solidFill>
                <a:latin typeface="Arial" panose="020B0604020202020204" pitchFamily="34" charset="0"/>
                <a:cs typeface="Arial" panose="020B0604020202020204" pitchFamily="34" charset="0"/>
              </a:rPr>
              <a:t>DN MADE/écoles supérieures d’art ;</a:t>
            </a:r>
          </a:p>
          <a:p>
            <a:pPr marL="171450" indent="-171450">
              <a:spcBef>
                <a:spcPts val="200"/>
              </a:spcBef>
              <a:buClr>
                <a:srgbClr val="E3000B"/>
              </a:buClr>
              <a:buFont typeface="Wingdings 3" panose="05040102010807070707" pitchFamily="18" charset="2"/>
              <a:buChar char="Ú"/>
            </a:pPr>
            <a:r>
              <a:rPr lang="fr-FR" sz="900" b="1" dirty="0">
                <a:solidFill>
                  <a:srgbClr val="000000"/>
                </a:solidFill>
                <a:latin typeface="Arial" panose="020B0604020202020204" pitchFamily="34" charset="0"/>
                <a:cs typeface="Arial" panose="020B0604020202020204" pitchFamily="34" charset="0"/>
              </a:rPr>
              <a:t>domaine des sciences : </a:t>
            </a:r>
            <a:r>
              <a:rPr lang="fr-FR" sz="900" dirty="0">
                <a:solidFill>
                  <a:srgbClr val="000000"/>
                </a:solidFill>
                <a:latin typeface="Arial" panose="020B0604020202020204" pitchFamily="34" charset="0"/>
                <a:cs typeface="Arial" panose="020B0604020202020204" pitchFamily="34" charset="0"/>
              </a:rPr>
              <a:t>licence scientifique/école d’ingénieurs.</a:t>
            </a:r>
          </a:p>
          <a:p>
            <a:pPr marL="72000">
              <a:spcBef>
                <a:spcPts val="1200"/>
              </a:spcBef>
              <a:spcAft>
                <a:spcPts val="600"/>
              </a:spcAft>
            </a:pPr>
            <a:r>
              <a:rPr lang="fr-FR" sz="1200" b="1" dirty="0">
                <a:solidFill>
                  <a:prstClr val="black"/>
                </a:solidFill>
                <a:latin typeface="Arial" panose="020B0604020202020204" pitchFamily="34" charset="0"/>
                <a:cs typeface="Arial" panose="020B0604020202020204" pitchFamily="34" charset="0"/>
              </a:rPr>
              <a:t>Avez-vous envisagé une formation en apprentissage ?</a:t>
            </a:r>
          </a:p>
          <a:p>
            <a:pPr marL="171450" indent="-171450">
              <a:spcBef>
                <a:spcPts val="200"/>
              </a:spcBef>
              <a:buClr>
                <a:srgbClr val="E3000B"/>
              </a:buClr>
              <a:buFont typeface="Wingdings 3" panose="05040102010807070707" pitchFamily="18" charset="2"/>
              <a:buChar char="Ú"/>
              <a:tabLst>
                <a:tab pos="144000" algn="l"/>
              </a:tabLst>
            </a:pPr>
            <a:r>
              <a:rPr lang="fr-FR" sz="900" dirty="0">
                <a:solidFill>
                  <a:srgbClr val="000000"/>
                </a:solidFill>
                <a:latin typeface="Arial" panose="020B0604020202020204" pitchFamily="34" charset="0"/>
                <a:cs typeface="Arial" panose="020B0604020202020204" pitchFamily="34" charset="0"/>
              </a:rPr>
              <a:t>Attention, il faut trouver un employeur : la recherche s’effectue dès janvier.</a:t>
            </a:r>
          </a:p>
          <a:p>
            <a:pPr marL="171450" indent="-171450">
              <a:spcBef>
                <a:spcPts val="200"/>
              </a:spcBef>
              <a:buClr>
                <a:srgbClr val="E3000B"/>
              </a:buClr>
              <a:buFont typeface="Wingdings 3" panose="05040102010807070707" pitchFamily="18" charset="2"/>
              <a:buChar char="Ú"/>
              <a:tabLst>
                <a:tab pos="144000" algn="l"/>
              </a:tabLst>
            </a:pPr>
            <a:r>
              <a:rPr lang="fr-FR" sz="900" dirty="0">
                <a:latin typeface="Arial" panose="020B0604020202020204" pitchFamily="34" charset="0"/>
                <a:cs typeface="Arial" panose="020B0604020202020204" pitchFamily="34" charset="0"/>
              </a:rPr>
              <a:t>Vous avez la possibilité de formuler des vœux en apprentissage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dès le 17 janvier 2024 et jusqu’au 10 septembre 2024.</a:t>
            </a:r>
            <a:endParaRPr lang="fr-FR" sz="900" dirty="0">
              <a:solidFill>
                <a:prstClr val="black"/>
              </a:solidFill>
              <a:latin typeface="Arial" panose="020B0604020202020204" pitchFamily="34" charset="0"/>
              <a:cs typeface="Arial" panose="020B0604020202020204" pitchFamily="34" charset="0"/>
            </a:endParaRPr>
          </a:p>
        </p:txBody>
      </p:sp>
      <p:pic>
        <p:nvPicPr>
          <p:cNvPr id="14" name="Image 13">
            <a:hlinkClick r:id="rId2"/>
            <a:extLst>
              <a:ext uri="{FF2B5EF4-FFF2-40B4-BE49-F238E27FC236}">
                <a16:creationId xmlns:a16="http://schemas.microsoft.com/office/drawing/2014/main" id="{F361BA8D-4B99-8C89-FD47-010C366D36E9}"/>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9699" y="1473350"/>
            <a:ext cx="3789904" cy="2695210"/>
          </a:xfrm>
          <a:prstGeom prst="rect">
            <a:avLst/>
          </a:prstGeom>
        </p:spPr>
      </p:pic>
    </p:spTree>
    <p:extLst>
      <p:ext uri="{BB962C8B-B14F-4D97-AF65-F5344CB8AC3E}">
        <p14:creationId xmlns:p14="http://schemas.microsoft.com/office/powerpoint/2010/main" val="42540644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2"/>
          </p:nvPr>
        </p:nvSpPr>
        <p:spPr/>
        <p:txBody>
          <a:bodyPr/>
          <a:lstStyle/>
          <a:p>
            <a:r>
              <a:rPr lang="fr-FR" b="1" cap="all" dirty="0"/>
              <a:t>Parcoursup ? Facile ! | 2024 |</a:t>
            </a:r>
          </a:p>
        </p:txBody>
      </p:sp>
      <p:sp>
        <p:nvSpPr>
          <p:cNvPr id="3" name="Espace réservé du texte 2"/>
          <p:cNvSpPr>
            <a:spLocks noGrp="1"/>
          </p:cNvSpPr>
          <p:nvPr>
            <p:ph type="body" sz="quarter" idx="15"/>
          </p:nvPr>
        </p:nvSpPr>
        <p:spPr/>
        <p:txBody>
          <a:bodyPr/>
          <a:lstStyle/>
          <a:p>
            <a:fld id="{FF0BD7DD-A40F-40CC-BC89-932811700F0D}" type="slidenum">
              <a:rPr lang="fr-FR" smtClean="0"/>
              <a:t>9</a:t>
            </a:fld>
            <a:endParaRPr lang="fr-FR" dirty="0"/>
          </a:p>
        </p:txBody>
      </p:sp>
      <p:sp>
        <p:nvSpPr>
          <p:cNvPr id="6" name="Titre 47">
            <a:extLst>
              <a:ext uri="{FF2B5EF4-FFF2-40B4-BE49-F238E27FC236}">
                <a16:creationId xmlns:a16="http://schemas.microsoft.com/office/drawing/2014/main" id="{3AF420EA-9982-449A-90BE-2AF28A52B4B7}"/>
              </a:ext>
            </a:extLst>
          </p:cNvPr>
          <p:cNvSpPr>
            <a:spLocks noGrp="1"/>
          </p:cNvSpPr>
          <p:nvPr>
            <p:ph type="title"/>
          </p:nvPr>
        </p:nvSpPr>
        <p:spPr>
          <a:xfrm>
            <a:off x="2476501" y="161185"/>
            <a:ext cx="6346948" cy="198000"/>
          </a:xfrm>
        </p:spPr>
        <p:txBody>
          <a:bodyPr/>
          <a:lstStyle/>
          <a:p>
            <a:r>
              <a:rPr lang="fr-FR" cap="all"/>
              <a:t>Parcoursup ? Facile !</a:t>
            </a:r>
            <a:endParaRPr lang="fr-FR" cap="all" dirty="0"/>
          </a:p>
        </p:txBody>
      </p:sp>
      <p:sp>
        <p:nvSpPr>
          <p:cNvPr id="7" name="Espace réservé du texte 48">
            <a:extLst>
              <a:ext uri="{FF2B5EF4-FFF2-40B4-BE49-F238E27FC236}">
                <a16:creationId xmlns:a16="http://schemas.microsoft.com/office/drawing/2014/main" id="{103625C9-4179-407D-9FD9-42427686D19B}"/>
              </a:ext>
            </a:extLst>
          </p:cNvPr>
          <p:cNvSpPr>
            <a:spLocks noGrp="1"/>
          </p:cNvSpPr>
          <p:nvPr>
            <p:ph type="body" sz="quarter" idx="14"/>
          </p:nvPr>
        </p:nvSpPr>
        <p:spPr>
          <a:xfrm>
            <a:off x="2474176" y="416650"/>
            <a:ext cx="6353986" cy="198000"/>
          </a:xfrm>
        </p:spPr>
        <p:txBody>
          <a:bodyPr/>
          <a:lstStyle/>
          <a:p>
            <a:r>
              <a:rPr lang="fr-FR" dirty="0"/>
              <a:t>Tuto pédagogique </a:t>
            </a:r>
            <a:r>
              <a:rPr lang="fr-FR" b="0" dirty="0"/>
              <a:t>pour les élèves de terminale </a:t>
            </a:r>
            <a:br>
              <a:rPr lang="fr-FR" b="0" dirty="0"/>
            </a:br>
            <a:r>
              <a:rPr lang="fr-FR" b="0" dirty="0"/>
              <a:t>souhaitant s’inscrire en 1</a:t>
            </a:r>
            <a:r>
              <a:rPr lang="fr-FR" b="0" baseline="30000" dirty="0"/>
              <a:t>re</a:t>
            </a:r>
            <a:r>
              <a:rPr lang="fr-FR" b="0" dirty="0"/>
              <a:t> année de l’enseignement supérieur</a:t>
            </a:r>
          </a:p>
        </p:txBody>
      </p:sp>
      <p:sp>
        <p:nvSpPr>
          <p:cNvPr id="8" name="Espace réservé du contenu 9">
            <a:extLst>
              <a:ext uri="{FF2B5EF4-FFF2-40B4-BE49-F238E27FC236}">
                <a16:creationId xmlns:a16="http://schemas.microsoft.com/office/drawing/2014/main" id="{8BAB8016-5C31-4AEB-8784-10CD4780A56E}"/>
              </a:ext>
            </a:extLst>
          </p:cNvPr>
          <p:cNvSpPr txBox="1">
            <a:spLocks/>
          </p:cNvSpPr>
          <p:nvPr/>
        </p:nvSpPr>
        <p:spPr>
          <a:xfrm>
            <a:off x="900000" y="900000"/>
            <a:ext cx="7811832" cy="288000"/>
          </a:xfrm>
          <a:prstGeom prst="rect">
            <a:avLst/>
          </a:prstGeom>
        </p:spPr>
        <p:txBody>
          <a:bodyPr vert="horz" lIns="0" tIns="0" rIns="0" bIns="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1200"/>
              </a:spcAft>
              <a:buFont typeface="Arial" panose="020B0604020202020204" pitchFamily="34" charset="0"/>
              <a:buNone/>
            </a:pPr>
            <a:r>
              <a:rPr lang="fr-FR" sz="1600" b="1" cap="all" spc="50">
                <a:solidFill>
                  <a:srgbClr val="000091"/>
                </a:solidFill>
                <a:latin typeface="Arial" panose="020B0604020202020204" pitchFamily="34" charset="0"/>
                <a:cs typeface="Arial" panose="020B0604020202020204" pitchFamily="34" charset="0"/>
              </a:rPr>
              <a:t>Les vœux : vigilance !</a:t>
            </a:r>
            <a:endParaRPr lang="fr-FR" sz="1600" b="1" cap="all" spc="50" dirty="0">
              <a:solidFill>
                <a:srgbClr val="000091"/>
              </a:solidFill>
              <a:latin typeface="Arial" panose="020B0604020202020204" pitchFamily="34" charset="0"/>
              <a:cs typeface="Arial" panose="020B0604020202020204" pitchFamily="34" charset="0"/>
            </a:endParaRPr>
          </a:p>
        </p:txBody>
      </p:sp>
      <p:sp>
        <p:nvSpPr>
          <p:cNvPr id="10" name="Rectangle 9"/>
          <p:cNvSpPr/>
          <p:nvPr/>
        </p:nvSpPr>
        <p:spPr>
          <a:xfrm>
            <a:off x="900000" y="1836000"/>
            <a:ext cx="3672000" cy="2267287"/>
          </a:xfrm>
          <a:prstGeom prst="rect">
            <a:avLst/>
          </a:prstGeom>
        </p:spPr>
        <p:txBody>
          <a:bodyPr wrap="square" lIns="0" tIns="0" rIns="0" bIns="0">
            <a:spAutoFit/>
          </a:bodyPr>
          <a:lstStyle/>
          <a:p>
            <a:r>
              <a:rPr lang="fr-FR" sz="900" dirty="0">
                <a:latin typeface="Arial" panose="020B0604020202020204" pitchFamily="34" charset="0"/>
                <a:cs typeface="Arial" panose="020B0604020202020204" pitchFamily="34" charset="0"/>
              </a:rPr>
              <a:t>Les risques de saturation de la plateforme Parcoursup sont réels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les 13 et 14 mars 2024, et vous risquez d’être en difficulté.</a:t>
            </a:r>
          </a:p>
          <a:p>
            <a:r>
              <a:rPr lang="fr-FR" sz="900" b="1" dirty="0">
                <a:latin typeface="Arial" panose="020B0604020202020204" pitchFamily="34" charset="0"/>
                <a:cs typeface="Arial" panose="020B0604020202020204" pitchFamily="34" charset="0"/>
              </a:rPr>
              <a:t>Après le 14 mars 2024, il sera trop tard !</a:t>
            </a:r>
          </a:p>
          <a:p>
            <a:pPr>
              <a:spcBef>
                <a:spcPts val="400"/>
              </a:spcBef>
            </a:pPr>
            <a:r>
              <a:rPr lang="fr-FR" sz="900" dirty="0">
                <a:latin typeface="Arial" panose="020B0604020202020204" pitchFamily="34" charset="0"/>
                <a:cs typeface="Arial" panose="020B0604020202020204" pitchFamily="34" charset="0"/>
              </a:rPr>
              <a:t>Il n’y a pas de secret : vous ne trouverez les réponses qu’en étant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bien informé. Si vous ne connaissez pas encore bien les différentes options qui s’offrent à vous, il est encore temps de vous renseigner.</a:t>
            </a:r>
          </a:p>
          <a:p>
            <a:pPr marL="171450" indent="-171450">
              <a:spcBef>
                <a:spcPts val="600"/>
              </a:spcBef>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rPr>
              <a:t>Consultez les sites suivants pour avoir des informations générales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sur les différents types d’études : « </a:t>
            </a:r>
            <a:r>
              <a:rPr lang="fr-FR" sz="900" u="sng" dirty="0">
                <a:latin typeface="Arial" panose="020B0604020202020204" pitchFamily="34" charset="0"/>
                <a:cs typeface="Arial" panose="020B0604020202020204" pitchFamily="34" charset="0"/>
                <a:hlinkClick r:id="rId2"/>
              </a:rPr>
              <a:t>Que faire après le bac ?</a:t>
            </a:r>
            <a:r>
              <a:rPr lang="fr-FR" sz="900" dirty="0">
                <a:latin typeface="Arial" panose="020B0604020202020204" pitchFamily="34" charset="0"/>
                <a:cs typeface="Arial" panose="020B0604020202020204" pitchFamily="34" charset="0"/>
              </a:rPr>
              <a:t> » ;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 </a:t>
            </a:r>
            <a:r>
              <a:rPr lang="fr-FR" sz="900" u="sng" dirty="0">
                <a:latin typeface="Arial" panose="020B0604020202020204" pitchFamily="34" charset="0"/>
                <a:cs typeface="Arial" panose="020B0604020202020204" pitchFamily="34" charset="0"/>
                <a:hlinkClick r:id="rId3"/>
              </a:rPr>
              <a:t>Les BTS</a:t>
            </a:r>
            <a:r>
              <a:rPr lang="fr-FR" sz="900" dirty="0">
                <a:latin typeface="Arial" panose="020B0604020202020204" pitchFamily="34" charset="0"/>
                <a:cs typeface="Arial" panose="020B0604020202020204" pitchFamily="34" charset="0"/>
              </a:rPr>
              <a:t> » ; « </a:t>
            </a:r>
            <a:r>
              <a:rPr lang="fr-FR" sz="900" u="sng" dirty="0">
                <a:latin typeface="Arial" panose="020B0604020202020204" pitchFamily="34" charset="0"/>
                <a:cs typeface="Arial" panose="020B0604020202020204" pitchFamily="34" charset="0"/>
                <a:hlinkClick r:id="rId4"/>
              </a:rPr>
              <a:t>Les BUT</a:t>
            </a:r>
            <a:r>
              <a:rPr lang="fr-FR" sz="900" dirty="0">
                <a:latin typeface="Arial" panose="020B0604020202020204" pitchFamily="34" charset="0"/>
                <a:cs typeface="Arial" panose="020B0604020202020204" pitchFamily="34" charset="0"/>
              </a:rPr>
              <a:t> » ; « </a:t>
            </a:r>
            <a:r>
              <a:rPr lang="fr-FR" sz="900" u="sng" dirty="0">
                <a:latin typeface="Arial" panose="020B0604020202020204" pitchFamily="34" charset="0"/>
                <a:cs typeface="Arial" panose="020B0604020202020204" pitchFamily="34" charset="0"/>
                <a:hlinkClick r:id="rId5"/>
              </a:rPr>
              <a:t>Les DEUST</a:t>
            </a:r>
            <a:r>
              <a:rPr lang="fr-FR" sz="900" dirty="0">
                <a:latin typeface="Arial" panose="020B0604020202020204" pitchFamily="34" charset="0"/>
                <a:cs typeface="Arial" panose="020B0604020202020204" pitchFamily="34" charset="0"/>
              </a:rPr>
              <a:t> » ; « </a:t>
            </a:r>
            <a:r>
              <a:rPr lang="fr-FR" sz="900" u="sng" dirty="0">
                <a:latin typeface="Arial" panose="020B0604020202020204" pitchFamily="34" charset="0"/>
                <a:cs typeface="Arial" panose="020B0604020202020204" pitchFamily="34" charset="0"/>
                <a:hlinkClick r:id="rId6"/>
              </a:rPr>
              <a:t>Les licences</a:t>
            </a:r>
            <a:r>
              <a:rPr lang="fr-FR" sz="900" dirty="0">
                <a:latin typeface="Arial" panose="020B0604020202020204" pitchFamily="34" charset="0"/>
                <a:cs typeface="Arial" panose="020B0604020202020204" pitchFamily="34" charset="0"/>
              </a:rPr>
              <a:t> » ;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 </a:t>
            </a:r>
            <a:r>
              <a:rPr lang="fr-FR" sz="900" u="sng" dirty="0">
                <a:latin typeface="Arial" panose="020B0604020202020204" pitchFamily="34" charset="0"/>
                <a:cs typeface="Arial" panose="020B0604020202020204" pitchFamily="34" charset="0"/>
                <a:hlinkClick r:id="rId7"/>
              </a:rPr>
              <a:t>Réussir en dans le sup</a:t>
            </a:r>
            <a:r>
              <a:rPr lang="fr-FR" sz="900" dirty="0">
                <a:latin typeface="Arial" panose="020B0604020202020204" pitchFamily="34" charset="0"/>
                <a:cs typeface="Arial" panose="020B0604020202020204" pitchFamily="34" charset="0"/>
                <a:hlinkClick r:id="rId7"/>
              </a:rPr>
              <a:t> </a:t>
            </a:r>
            <a:r>
              <a:rPr lang="fr-FR" sz="900" dirty="0">
                <a:latin typeface="Arial" panose="020B0604020202020204" pitchFamily="34" charset="0"/>
                <a:cs typeface="Arial" panose="020B0604020202020204" pitchFamily="34" charset="0"/>
              </a:rPr>
              <a:t>» ; « </a:t>
            </a:r>
            <a:r>
              <a:rPr lang="fr-FR" sz="900" u="sng" dirty="0">
                <a:latin typeface="Arial" panose="020B0604020202020204" pitchFamily="34" charset="0"/>
                <a:cs typeface="Arial" panose="020B0604020202020204" pitchFamily="34" charset="0"/>
                <a:hlinkClick r:id="rId8"/>
              </a:rPr>
              <a:t>Les écoles spécialisées</a:t>
            </a:r>
            <a:r>
              <a:rPr lang="fr-FR" sz="900" dirty="0">
                <a:latin typeface="Arial" panose="020B0604020202020204" pitchFamily="34" charset="0"/>
                <a:cs typeface="Arial" panose="020B0604020202020204" pitchFamily="34" charset="0"/>
              </a:rPr>
              <a:t> ».</a:t>
            </a:r>
          </a:p>
          <a:p>
            <a:pPr marL="171450" indent="-171450">
              <a:spcBef>
                <a:spcPts val="600"/>
              </a:spcBef>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rPr>
              <a:t>Découvrez les sites spécialisés : </a:t>
            </a:r>
            <a:r>
              <a:rPr lang="fr-FR" sz="900" u="sng" dirty="0">
                <a:solidFill>
                  <a:srgbClr val="467886"/>
                </a:solidFill>
                <a:latin typeface="Arial" panose="020B0604020202020204" pitchFamily="34" charset="0"/>
                <a:ea typeface="Times New Roman" panose="02020603050405020304" pitchFamily="18" charset="0"/>
                <a:cs typeface="Arial" panose="020B0604020202020204" pitchFamily="34" charset="0"/>
              </a:rPr>
              <a:t>module Lycée </a:t>
            </a:r>
            <a:r>
              <a:rPr lang="fr-FR" sz="200" dirty="0">
                <a:latin typeface="Arial" panose="020B0604020202020204" pitchFamily="34" charset="0"/>
                <a:cs typeface="Arial" panose="020B0604020202020204" pitchFamily="34" charset="0"/>
              </a:rPr>
              <a:t> </a:t>
            </a:r>
            <a:r>
              <a:rPr lang="fr-FR" sz="900" dirty="0">
                <a:latin typeface="Arial" panose="020B0604020202020204" pitchFamily="34" charset="0"/>
                <a:cs typeface="Arial" panose="020B0604020202020204" pitchFamily="34" charset="0"/>
              </a:rPr>
              <a:t>et </a:t>
            </a:r>
            <a:r>
              <a:rPr lang="fr-FR" sz="900" u="sng" dirty="0">
                <a:latin typeface="Arial" panose="020B0604020202020204" pitchFamily="34" charset="0"/>
                <a:cs typeface="Arial" panose="020B0604020202020204" pitchFamily="34" charset="0"/>
                <a:hlinkClick r:id="rId9"/>
              </a:rPr>
              <a:t>Horizons21</a:t>
            </a:r>
            <a:r>
              <a:rPr lang="fr-FR" sz="900" u="sng" baseline="30000" dirty="0">
                <a:latin typeface="Arial" panose="020B0604020202020204" pitchFamily="34" charset="0"/>
                <a:cs typeface="Arial" panose="020B0604020202020204" pitchFamily="34" charset="0"/>
                <a:hlinkClick r:id="rId9"/>
              </a:rPr>
              <a:t>e</a:t>
            </a:r>
            <a:r>
              <a:rPr lang="fr-FR" sz="900" dirty="0">
                <a:latin typeface="Arial" panose="020B0604020202020204" pitchFamily="34" charset="0"/>
                <a:cs typeface="Arial" panose="020B0604020202020204" pitchFamily="34" charset="0"/>
              </a:rPr>
              <a:t>. </a:t>
            </a:r>
          </a:p>
          <a:p>
            <a:pPr marL="171450" indent="-171450">
              <a:spcBef>
                <a:spcPts val="600"/>
              </a:spcBef>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rPr>
              <a:t>Réalisez des activités pour vous guider :</a:t>
            </a:r>
          </a:p>
          <a:p>
            <a:pPr marL="172800" indent="-172800"/>
            <a:r>
              <a:rPr lang="fr-FR" sz="900" dirty="0">
                <a:latin typeface="Arial" panose="020B0604020202020204" pitchFamily="34" charset="0"/>
                <a:cs typeface="Arial" panose="020B0604020202020204" pitchFamily="34" charset="0"/>
              </a:rPr>
              <a:t>	« </a:t>
            </a:r>
            <a:r>
              <a:rPr lang="fr-FR" sz="900" u="sng" dirty="0">
                <a:latin typeface="Arial" panose="020B0604020202020204" pitchFamily="34" charset="0"/>
                <a:cs typeface="Arial" panose="020B0604020202020204" pitchFamily="34" charset="0"/>
                <a:hlinkClick r:id="rId10"/>
              </a:rPr>
              <a:t>Découvrez les formations </a:t>
            </a:r>
            <a:r>
              <a:rPr lang="fr-FR" sz="900" u="sng" dirty="0" err="1">
                <a:latin typeface="Arial" panose="020B0604020202020204" pitchFamily="34" charset="0"/>
                <a:cs typeface="Arial" panose="020B0604020202020204" pitchFamily="34" charset="0"/>
                <a:hlinkClick r:id="rId10"/>
              </a:rPr>
              <a:t>post-bac</a:t>
            </a:r>
            <a:r>
              <a:rPr lang="fr-FR" sz="900" u="sng" dirty="0">
                <a:latin typeface="Arial" panose="020B0604020202020204" pitchFamily="34" charset="0"/>
                <a:cs typeface="Arial" panose="020B0604020202020204" pitchFamily="34" charset="0"/>
                <a:hlinkClick r:id="rId10"/>
              </a:rPr>
              <a:t> pro !</a:t>
            </a:r>
            <a:r>
              <a:rPr lang="fr-FR" sz="900" dirty="0">
                <a:latin typeface="Arial" panose="020B0604020202020204" pitchFamily="34" charset="0"/>
                <a:cs typeface="Arial" panose="020B0604020202020204" pitchFamily="34" charset="0"/>
              </a:rPr>
              <a:t> » (381,31 Ko)</a:t>
            </a:r>
          </a:p>
          <a:p>
            <a:pPr marL="172800" indent="-172800"/>
            <a:r>
              <a:rPr lang="fr-FR" sz="900" dirty="0">
                <a:latin typeface="Arial" panose="020B0604020202020204" pitchFamily="34" charset="0"/>
                <a:cs typeface="Arial" panose="020B0604020202020204" pitchFamily="34" charset="0"/>
              </a:rPr>
              <a:t>	« </a:t>
            </a:r>
            <a:r>
              <a:rPr lang="fr-FR" sz="900" u="sng" dirty="0">
                <a:latin typeface="Arial" panose="020B0604020202020204" pitchFamily="34" charset="0"/>
                <a:cs typeface="Arial" panose="020B0604020202020204" pitchFamily="34" charset="0"/>
                <a:hlinkClick r:id="rId11"/>
              </a:rPr>
              <a:t>Après votre bac pro, poursuivez vos études !</a:t>
            </a:r>
            <a:r>
              <a:rPr lang="fr-FR" sz="900" dirty="0">
                <a:latin typeface="Arial" panose="020B0604020202020204" pitchFamily="34" charset="0"/>
                <a:cs typeface="Arial" panose="020B0604020202020204" pitchFamily="34" charset="0"/>
              </a:rPr>
              <a:t> » (286,23 Ko)</a:t>
            </a:r>
            <a:endParaRPr lang="fr-FR" sz="900" dirty="0">
              <a:solidFill>
                <a:prstClr val="black"/>
              </a:solidFill>
              <a:latin typeface="Arial" panose="020B0604020202020204" pitchFamily="34" charset="0"/>
              <a:cs typeface="Arial" panose="020B0604020202020204" pitchFamily="34" charset="0"/>
            </a:endParaRPr>
          </a:p>
        </p:txBody>
      </p:sp>
      <p:sp>
        <p:nvSpPr>
          <p:cNvPr id="11" name="Rectangle 10"/>
          <p:cNvSpPr/>
          <p:nvPr/>
        </p:nvSpPr>
        <p:spPr>
          <a:xfrm>
            <a:off x="4932000" y="1692000"/>
            <a:ext cx="3600000" cy="1487587"/>
          </a:xfrm>
          <a:prstGeom prst="rect">
            <a:avLst/>
          </a:prstGeom>
        </p:spPr>
        <p:txBody>
          <a:bodyPr wrap="square" lIns="0" tIns="0" rIns="0" bIns="0">
            <a:spAutoFit/>
          </a:bodyPr>
          <a:lstStyle/>
          <a:p>
            <a:pPr marL="171450" indent="-171450">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rPr>
              <a:t>Augmentez vos chances d'être accepté par un établissement</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en faisant au moins un vœu supplémentaire dans une formation non sélective qui vous intéresse.</a:t>
            </a:r>
          </a:p>
          <a:p>
            <a:pPr marL="171450" indent="-171450">
              <a:spcBef>
                <a:spcPts val="400"/>
              </a:spcBef>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rPr>
              <a:t>L’apprentissage nécessite d’avoir trouvé un employeur, il faut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y penser. Par sécurité, si cette formation existe aussi sous statut étudiant, faites également un vœu sous cette modalité pour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ce mode de formation.</a:t>
            </a:r>
          </a:p>
          <a:p>
            <a:pPr marL="171450" indent="-171450">
              <a:spcBef>
                <a:spcPts val="400"/>
              </a:spcBef>
              <a:buClr>
                <a:srgbClr val="E3000B"/>
              </a:buClr>
              <a:buFont typeface="Wingdings 3" panose="05040102010807070707" pitchFamily="18" charset="2"/>
              <a:buChar char="Ú"/>
            </a:pPr>
            <a:r>
              <a:rPr lang="fr-FR" sz="900" dirty="0">
                <a:latin typeface="Arial" panose="020B0604020202020204" pitchFamily="34" charset="0"/>
                <a:cs typeface="Arial" panose="020B0604020202020204" pitchFamily="34" charset="0"/>
              </a:rPr>
              <a:t>Ne vous limitez pas au même diplôme ou à la même spécialité.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Le moteur de recherche Parcoursup peut vous aider à identifier </a:t>
            </a:r>
            <a:br>
              <a:rPr lang="fr-FR" sz="900" dirty="0">
                <a:latin typeface="Arial" panose="020B0604020202020204" pitchFamily="34" charset="0"/>
                <a:cs typeface="Arial" panose="020B0604020202020204" pitchFamily="34" charset="0"/>
              </a:rPr>
            </a:br>
            <a:r>
              <a:rPr lang="fr-FR" sz="900" dirty="0">
                <a:latin typeface="Arial" panose="020B0604020202020204" pitchFamily="34" charset="0"/>
                <a:cs typeface="Arial" panose="020B0604020202020204" pitchFamily="34" charset="0"/>
              </a:rPr>
              <a:t>des formations similaires</a:t>
            </a:r>
            <a:r>
              <a:rPr lang="fr-FR" sz="900" dirty="0"/>
              <a:t>.</a:t>
            </a:r>
            <a:endParaRPr lang="fr-FR" sz="900" dirty="0">
              <a:solidFill>
                <a:prstClr val="black"/>
              </a:solidFill>
              <a:latin typeface="Arial" panose="020B0604020202020204" pitchFamily="34" charset="0"/>
              <a:cs typeface="Arial" panose="020B0604020202020204" pitchFamily="34" charset="0"/>
            </a:endParaRPr>
          </a:p>
        </p:txBody>
      </p:sp>
      <p:sp>
        <p:nvSpPr>
          <p:cNvPr id="14" name="Légende : encadrée à une bordure 6">
            <a:extLst>
              <a:ext uri="{FF2B5EF4-FFF2-40B4-BE49-F238E27FC236}">
                <a16:creationId xmlns:a16="http://schemas.microsoft.com/office/drawing/2014/main" id="{65938FE9-ACD2-45E9-BC48-89D4B6F871DF}"/>
              </a:ext>
            </a:extLst>
          </p:cNvPr>
          <p:cNvSpPr/>
          <p:nvPr/>
        </p:nvSpPr>
        <p:spPr>
          <a:xfrm>
            <a:off x="4931998" y="3197662"/>
            <a:ext cx="3600000" cy="835394"/>
          </a:xfrm>
          <a:prstGeom prst="accentCallout1">
            <a:avLst>
              <a:gd name="adj1" fmla="val 69103"/>
              <a:gd name="adj2" fmla="val -575"/>
              <a:gd name="adj3" fmla="val 36741"/>
              <a:gd name="adj4" fmla="val -619"/>
            </a:avLst>
          </a:prstGeom>
          <a:solidFill>
            <a:schemeClr val="tx1">
              <a:alpha val="5000"/>
            </a:schemeClr>
          </a:solidFill>
          <a:ln w="31750" cap="rnd">
            <a:solidFill>
              <a:srgbClr val="E3000B"/>
            </a:solidFill>
            <a:round/>
          </a:ln>
        </p:spPr>
        <p:style>
          <a:lnRef idx="2">
            <a:schemeClr val="accent1">
              <a:shade val="50000"/>
            </a:schemeClr>
          </a:lnRef>
          <a:fillRef idx="1">
            <a:schemeClr val="accent1"/>
          </a:fillRef>
          <a:effectRef idx="0">
            <a:schemeClr val="accent1"/>
          </a:effectRef>
          <a:fontRef idx="minor">
            <a:schemeClr val="lt1"/>
          </a:fontRef>
        </p:style>
        <p:txBody>
          <a:bodyPr lIns="72000" tIns="0" rIns="0" bIns="0" rtlCol="0" anchor="ctr" anchorCtr="0"/>
          <a:lstStyle/>
          <a:p>
            <a:r>
              <a:rPr lang="fr-FR" sz="800" b="1" dirty="0">
                <a:solidFill>
                  <a:schemeClr val="tx1"/>
                </a:solidFill>
                <a:latin typeface="Arial" panose="020B0604020202020204" pitchFamily="34" charset="0"/>
                <a:cs typeface="Arial" panose="020B0604020202020204" pitchFamily="34" charset="0"/>
              </a:rPr>
              <a:t>Pensez à consulter les attendus, les critères généraux pour les formations visées ainsi que la rubrique « Informations </a:t>
            </a:r>
            <a:br>
              <a:rPr lang="fr-FR" sz="800" b="1" dirty="0">
                <a:solidFill>
                  <a:schemeClr val="tx1"/>
                </a:solidFill>
                <a:latin typeface="Arial" panose="020B0604020202020204" pitchFamily="34" charset="0"/>
                <a:cs typeface="Arial" panose="020B0604020202020204" pitchFamily="34" charset="0"/>
              </a:rPr>
            </a:br>
            <a:r>
              <a:rPr lang="fr-FR" sz="800" b="1" dirty="0">
                <a:solidFill>
                  <a:schemeClr val="tx1"/>
                </a:solidFill>
                <a:latin typeface="Arial" panose="020B0604020202020204" pitchFamily="34" charset="0"/>
                <a:cs typeface="Arial" panose="020B0604020202020204" pitchFamily="34" charset="0"/>
              </a:rPr>
              <a:t>sur les parcours d’études au lycée conseillés par la formation » </a:t>
            </a:r>
            <a:br>
              <a:rPr lang="fr-FR" sz="800" b="1" dirty="0">
                <a:solidFill>
                  <a:schemeClr val="tx1"/>
                </a:solidFill>
                <a:latin typeface="Arial" panose="020B0604020202020204" pitchFamily="34" charset="0"/>
                <a:cs typeface="Arial" panose="020B0604020202020204" pitchFamily="34" charset="0"/>
              </a:rPr>
            </a:br>
            <a:r>
              <a:rPr lang="fr-FR" sz="800" b="1" dirty="0">
                <a:solidFill>
                  <a:schemeClr val="tx1"/>
                </a:solidFill>
                <a:latin typeface="Arial" panose="020B0604020202020204" pitchFamily="34" charset="0"/>
                <a:cs typeface="Arial" panose="020B0604020202020204" pitchFamily="34" charset="0"/>
              </a:rPr>
              <a:t>pour savoir si vos enseignements de spécialité correspondent </a:t>
            </a:r>
            <a:br>
              <a:rPr lang="fr-FR" sz="800" b="1" dirty="0">
                <a:solidFill>
                  <a:schemeClr val="tx1"/>
                </a:solidFill>
                <a:latin typeface="Arial" panose="020B0604020202020204" pitchFamily="34" charset="0"/>
                <a:cs typeface="Arial" panose="020B0604020202020204" pitchFamily="34" charset="0"/>
              </a:rPr>
            </a:br>
            <a:r>
              <a:rPr lang="fr-FR" sz="800" b="1" dirty="0">
                <a:solidFill>
                  <a:schemeClr val="tx1"/>
                </a:solidFill>
                <a:latin typeface="Arial" panose="020B0604020202020204" pitchFamily="34" charset="0"/>
                <a:cs typeface="Arial" panose="020B0604020202020204" pitchFamily="34" charset="0"/>
              </a:rPr>
              <a:t>à la formation.</a:t>
            </a:r>
          </a:p>
        </p:txBody>
      </p:sp>
      <p:sp>
        <p:nvSpPr>
          <p:cNvPr id="4" name="Rectangle 3">
            <a:extLst>
              <a:ext uri="{FF2B5EF4-FFF2-40B4-BE49-F238E27FC236}">
                <a16:creationId xmlns:a16="http://schemas.microsoft.com/office/drawing/2014/main" id="{F245C3FD-C5EB-2602-21EE-7697DE149174}"/>
              </a:ext>
            </a:extLst>
          </p:cNvPr>
          <p:cNvSpPr/>
          <p:nvPr/>
        </p:nvSpPr>
        <p:spPr>
          <a:xfrm>
            <a:off x="900000" y="1368000"/>
            <a:ext cx="2655290" cy="360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Espace réservé du contenu 9">
            <a:extLst>
              <a:ext uri="{FF2B5EF4-FFF2-40B4-BE49-F238E27FC236}">
                <a16:creationId xmlns:a16="http://schemas.microsoft.com/office/drawing/2014/main" id="{3A906B53-290C-2217-5F22-7C7AF56C3D76}"/>
              </a:ext>
            </a:extLst>
          </p:cNvPr>
          <p:cNvSpPr txBox="1">
            <a:spLocks/>
          </p:cNvSpPr>
          <p:nvPr/>
        </p:nvSpPr>
        <p:spPr>
          <a:xfrm>
            <a:off x="900000" y="1368000"/>
            <a:ext cx="2975010" cy="353650"/>
          </a:xfrm>
          <a:prstGeom prst="rect">
            <a:avLst/>
          </a:prstGeom>
        </p:spPr>
        <p:txBody>
          <a:bodyPr vert="horz" lIns="90000" tIns="46800" rIns="90000" bIns="4680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spcAft>
                <a:spcPts val="800"/>
              </a:spcAft>
              <a:buNone/>
            </a:pPr>
            <a:r>
              <a:rPr lang="fr-FR" sz="1200" b="1" dirty="0">
                <a:latin typeface="Arial" panose="020B0604020202020204" pitchFamily="34" charset="0"/>
                <a:cs typeface="Arial" panose="020B0604020202020204" pitchFamily="34" charset="0"/>
              </a:rPr>
              <a:t>N’attendez pas la dernière minute </a:t>
            </a:r>
            <a:br>
              <a:rPr lang="fr-FR" sz="1200" b="1" dirty="0">
                <a:latin typeface="Arial" panose="020B0604020202020204" pitchFamily="34" charset="0"/>
                <a:cs typeface="Arial" panose="020B0604020202020204" pitchFamily="34" charset="0"/>
              </a:rPr>
            </a:br>
            <a:r>
              <a:rPr lang="fr-FR" sz="1200" b="1" dirty="0">
                <a:latin typeface="Arial" panose="020B0604020202020204" pitchFamily="34" charset="0"/>
                <a:cs typeface="Arial" panose="020B0604020202020204" pitchFamily="34" charset="0"/>
              </a:rPr>
              <a:t>pour saisir vos vœux ! </a:t>
            </a:r>
          </a:p>
        </p:txBody>
      </p:sp>
      <p:sp>
        <p:nvSpPr>
          <p:cNvPr id="9" name="Rectangle 8">
            <a:extLst>
              <a:ext uri="{FF2B5EF4-FFF2-40B4-BE49-F238E27FC236}">
                <a16:creationId xmlns:a16="http://schemas.microsoft.com/office/drawing/2014/main" id="{E0E43904-78B4-3BEF-C060-C7747B960568}"/>
              </a:ext>
            </a:extLst>
          </p:cNvPr>
          <p:cNvSpPr/>
          <p:nvPr/>
        </p:nvSpPr>
        <p:spPr>
          <a:xfrm>
            <a:off x="4931998" y="1368000"/>
            <a:ext cx="2389596"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2" name="Espace réservé du contenu 9">
            <a:extLst>
              <a:ext uri="{FF2B5EF4-FFF2-40B4-BE49-F238E27FC236}">
                <a16:creationId xmlns:a16="http://schemas.microsoft.com/office/drawing/2014/main" id="{114D12BA-B7E8-AA0F-86B1-42902AD7B03C}"/>
              </a:ext>
            </a:extLst>
          </p:cNvPr>
          <p:cNvSpPr txBox="1">
            <a:spLocks/>
          </p:cNvSpPr>
          <p:nvPr/>
        </p:nvSpPr>
        <p:spPr>
          <a:xfrm>
            <a:off x="4934870" y="1368000"/>
            <a:ext cx="2975010" cy="216000"/>
          </a:xfrm>
          <a:prstGeom prst="rect">
            <a:avLst/>
          </a:prstGeom>
        </p:spPr>
        <p:txBody>
          <a:bodyPr vert="horz" lIns="90000" tIns="46800" rIns="90000" bIns="46800" rtlCol="0" anchor="ctr"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spcAft>
                <a:spcPts val="600"/>
              </a:spcAft>
              <a:buNone/>
            </a:pPr>
            <a:r>
              <a:rPr lang="fr-FR" sz="1200" b="1" dirty="0">
                <a:solidFill>
                  <a:prstClr val="black"/>
                </a:solidFill>
                <a:latin typeface="Arial" panose="020B0604020202020204" pitchFamily="34" charset="0"/>
                <a:cs typeface="Arial" panose="020B0604020202020204" pitchFamily="34" charset="0"/>
              </a:rPr>
              <a:t>Pensez à diversifier vos vœux.</a:t>
            </a:r>
            <a:endParaRPr lang="fr-FR" sz="8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37875618"/>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b82278e-a85a-407d-ae5b-80f5e398b3bb" xsi:nil="true"/>
    <lcf76f155ced4ddcb4097134ff3c332f xmlns="9448bf83-8346-4500-a2f7-4e41d137855d">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29748E1BC3FA840A81ECE6ACFC4F89C" ma:contentTypeVersion="17" ma:contentTypeDescription="Crée un document." ma:contentTypeScope="" ma:versionID="8beab0cb011ff82494a6a9c89defe1cd">
  <xsd:schema xmlns:xsd="http://www.w3.org/2001/XMLSchema" xmlns:xs="http://www.w3.org/2001/XMLSchema" xmlns:p="http://schemas.microsoft.com/office/2006/metadata/properties" xmlns:ns2="9448bf83-8346-4500-a2f7-4e41d137855d" xmlns:ns3="8b82278e-a85a-407d-ae5b-80f5e398b3bb" targetNamespace="http://schemas.microsoft.com/office/2006/metadata/properties" ma:root="true" ma:fieldsID="7db469500b6b879a20d93922e4406fac" ns2:_="" ns3:_="">
    <xsd:import namespace="9448bf83-8346-4500-a2f7-4e41d137855d"/>
    <xsd:import namespace="8b82278e-a85a-407d-ae5b-80f5e398b3b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48bf83-8346-4500-a2f7-4e41d137855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af704385-abc5-46de-aa88-6df51c0987a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b82278e-a85a-407d-ae5b-80f5e398b3bb" elementFormDefault="qualified">
    <xsd:import namespace="http://schemas.microsoft.com/office/2006/documentManagement/types"/>
    <xsd:import namespace="http://schemas.microsoft.com/office/infopath/2007/PartnerControls"/>
    <xsd:element name="SharedWithUsers" ma:index="16"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a678a943-7bad-40cf-9b78-8f6fd6d50acb}" ma:internalName="TaxCatchAll" ma:showField="CatchAllData" ma:web="8b82278e-a85a-407d-ae5b-80f5e398b3b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0EBFE1-9F17-4D3A-9BBB-F2E5896CF7D4}">
  <ds:schemaRefs>
    <ds:schemaRef ds:uri="http://purl.org/dc/dcmitype/"/>
    <ds:schemaRef ds:uri="http://purl.org/dc/terms/"/>
    <ds:schemaRef ds:uri="http://schemas.microsoft.com/office/infopath/2007/PartnerControls"/>
    <ds:schemaRef ds:uri="http://schemas.microsoft.com/office/2006/documentManagement/types"/>
    <ds:schemaRef ds:uri="8b82278e-a85a-407d-ae5b-80f5e398b3bb"/>
    <ds:schemaRef ds:uri="9448bf83-8346-4500-a2f7-4e41d137855d"/>
    <ds:schemaRef ds:uri="http://purl.org/dc/elements/1.1/"/>
    <ds:schemaRef ds:uri="http://schemas.openxmlformats.org/package/2006/metadata/core-propertie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811FA97D-B43E-4735-A9FE-B118581AB376}">
  <ds:schemaRefs>
    <ds:schemaRef ds:uri="http://schemas.microsoft.com/sharepoint/v3/contenttype/forms"/>
  </ds:schemaRefs>
</ds:datastoreItem>
</file>

<file path=customXml/itemProps3.xml><?xml version="1.0" encoding="utf-8"?>
<ds:datastoreItem xmlns:ds="http://schemas.openxmlformats.org/officeDocument/2006/customXml" ds:itemID="{40462C31-74DB-4457-A44C-11FA52BB9CC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448bf83-8346-4500-a2f7-4e41d137855d"/>
    <ds:schemaRef ds:uri="8b82278e-a85a-407d-ae5b-80f5e398b3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3880</Words>
  <Application>Microsoft Office PowerPoint</Application>
  <PresentationFormat>Personnalisé</PresentationFormat>
  <Paragraphs>283</Paragraphs>
  <Slides>18</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18</vt:i4>
      </vt:variant>
    </vt:vector>
  </HeadingPairs>
  <TitlesOfParts>
    <vt:vector size="26" baseType="lpstr">
      <vt:lpstr>Aptos</vt:lpstr>
      <vt:lpstr>Arial</vt:lpstr>
      <vt:lpstr>Calibri</vt:lpstr>
      <vt:lpstr>Calibri Light</vt:lpstr>
      <vt:lpstr>Courier New</vt:lpstr>
      <vt:lpstr>Wingdings</vt:lpstr>
      <vt:lpstr>Wingdings 3</vt:lpstr>
      <vt:lpstr>Thème Office</vt:lpstr>
      <vt:lpstr>PARCOURSUP ? Facile !</vt:lpstr>
      <vt:lpstr>Parcoursup ? Facile !</vt:lpstr>
      <vt:lpstr>Parcoursup ? Facile !</vt:lpstr>
      <vt:lpstr>Parcoursup ? Facile !</vt:lpstr>
      <vt:lpstr>Parcoursup ? Facile !</vt:lpstr>
      <vt:lpstr>Parcoursup ? Facile !</vt:lpstr>
      <vt:lpstr>Parcoursup ? Facile !</vt:lpstr>
      <vt:lpstr>Parcoursup ? Facile !</vt:lpstr>
      <vt:lpstr>Parcoursup ? Facile !</vt:lpstr>
      <vt:lpstr>Parcoursup ? Facile !</vt:lpstr>
      <vt:lpstr>Parcoursup ? Facile !</vt:lpstr>
      <vt:lpstr>Parcoursup ? Facile !</vt:lpstr>
      <vt:lpstr>Parcoursup ? Facile !</vt:lpstr>
      <vt:lpstr>Parcoursup ? Facile !</vt:lpstr>
      <vt:lpstr>Parcoursup ? Facile !</vt:lpstr>
      <vt:lpstr>Parcoursup ? Facile !</vt:lpstr>
      <vt:lpstr>Parcoursup ? Facile !</vt:lpstr>
      <vt:lpstr>Parcoursup ? Facile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Anne ROINARD CHAUVET</dc:creator>
  <cp:lastModifiedBy>Emilie Charlet</cp:lastModifiedBy>
  <cp:revision>140</cp:revision>
  <dcterms:created xsi:type="dcterms:W3CDTF">2022-03-17T10:00:59Z</dcterms:created>
  <dcterms:modified xsi:type="dcterms:W3CDTF">2024-11-27T13:12:41Z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0x010100829748E1BC3FA840A81ECE6ACFC4F89C</vt:lpwstr>
  </property>
</Properties>
</file>